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404" r:id="rId3"/>
    <p:sldId id="320" r:id="rId4"/>
    <p:sldId id="321" r:id="rId5"/>
    <p:sldId id="355" r:id="rId6"/>
    <p:sldId id="353" r:id="rId7"/>
    <p:sldId id="352" r:id="rId8"/>
    <p:sldId id="362" r:id="rId9"/>
    <p:sldId id="257" r:id="rId10"/>
    <p:sldId id="267" r:id="rId11"/>
    <p:sldId id="274" r:id="rId12"/>
    <p:sldId id="275" r:id="rId13"/>
    <p:sldId id="285" r:id="rId14"/>
    <p:sldId id="297" r:id="rId15"/>
    <p:sldId id="287" r:id="rId16"/>
    <p:sldId id="270" r:id="rId17"/>
    <p:sldId id="289" r:id="rId18"/>
    <p:sldId id="288" r:id="rId19"/>
    <p:sldId id="271" r:id="rId20"/>
    <p:sldId id="272" r:id="rId21"/>
    <p:sldId id="273" r:id="rId22"/>
    <p:sldId id="290" r:id="rId23"/>
    <p:sldId id="348" r:id="rId24"/>
    <p:sldId id="349" r:id="rId25"/>
    <p:sldId id="365" r:id="rId26"/>
    <p:sldId id="366" r:id="rId27"/>
    <p:sldId id="367" r:id="rId28"/>
    <p:sldId id="368" r:id="rId29"/>
    <p:sldId id="369" r:id="rId30"/>
    <p:sldId id="370" r:id="rId31"/>
    <p:sldId id="359" r:id="rId32"/>
    <p:sldId id="371" r:id="rId33"/>
    <p:sldId id="375" r:id="rId34"/>
    <p:sldId id="372" r:id="rId35"/>
    <p:sldId id="317" r:id="rId36"/>
    <p:sldId id="337" r:id="rId37"/>
    <p:sldId id="335" r:id="rId38"/>
    <p:sldId id="363" r:id="rId39"/>
    <p:sldId id="394" r:id="rId40"/>
    <p:sldId id="393" r:id="rId41"/>
    <p:sldId id="390" r:id="rId42"/>
    <p:sldId id="351" r:id="rId43"/>
    <p:sldId id="405" r:id="rId44"/>
    <p:sldId id="357" r:id="rId45"/>
    <p:sldId id="395" r:id="rId46"/>
    <p:sldId id="356" r:id="rId47"/>
    <p:sldId id="398" r:id="rId48"/>
    <p:sldId id="397" r:id="rId49"/>
    <p:sldId id="313" r:id="rId50"/>
    <p:sldId id="278" r:id="rId51"/>
    <p:sldId id="294" r:id="rId52"/>
    <p:sldId id="364" r:id="rId53"/>
    <p:sldId id="400" r:id="rId54"/>
    <p:sldId id="399" r:id="rId55"/>
    <p:sldId id="360" r:id="rId56"/>
    <p:sldId id="402" r:id="rId57"/>
    <p:sldId id="406" r:id="rId58"/>
    <p:sldId id="361" r:id="rId59"/>
    <p:sldId id="401" r:id="rId60"/>
    <p:sldId id="403" r:id="rId61"/>
    <p:sldId id="396" r:id="rId6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marco\Desktop\FAR_OSARE\Dati%20meteo\dati_mete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it-IT" b="1"/>
              <a:t>T medie ott-dic</a:t>
            </a:r>
            <a:r>
              <a:rPr lang="it-IT" b="1" baseline="0"/>
              <a:t> 2020</a:t>
            </a:r>
            <a:endParaRPr lang="it-IT"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strRef>
              <c:f>'T medie 2020'!$B$1</c:f>
              <c:strCache>
                <c:ptCount val="1"/>
                <c:pt idx="0">
                  <c:v>Capalbio</c:v>
                </c:pt>
              </c:strCache>
            </c:strRef>
          </c:tx>
          <c:spPr>
            <a:ln w="28575" cap="rnd">
              <a:solidFill>
                <a:schemeClr val="accent1"/>
              </a:solidFill>
              <a:round/>
            </a:ln>
            <a:effectLst/>
          </c:spPr>
          <c:marker>
            <c:symbol val="none"/>
          </c:marker>
          <c:cat>
            <c:numRef>
              <c:f>'T medie 2020'!$A$2:$A$493</c:f>
              <c:numCache>
                <c:formatCode>m/d/yyyy</c:formatCode>
                <c:ptCount val="4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'T medie 2020'!$B$2:$B$493</c:f>
              <c:numCache>
                <c:formatCode>General</c:formatCode>
                <c:ptCount val="492"/>
                <c:pt idx="0">
                  <c:v>17.850000000000001</c:v>
                </c:pt>
                <c:pt idx="1">
                  <c:v>19.45</c:v>
                </c:pt>
                <c:pt idx="2">
                  <c:v>17.600000000000001</c:v>
                </c:pt>
                <c:pt idx="3">
                  <c:v>17.850000000000001</c:v>
                </c:pt>
                <c:pt idx="4">
                  <c:v>17.7</c:v>
                </c:pt>
                <c:pt idx="5">
                  <c:v>16.600000000000001</c:v>
                </c:pt>
                <c:pt idx="6">
                  <c:v>18.25</c:v>
                </c:pt>
                <c:pt idx="7">
                  <c:v>17.45</c:v>
                </c:pt>
                <c:pt idx="8">
                  <c:v>16.45</c:v>
                </c:pt>
                <c:pt idx="9">
                  <c:v>16.25</c:v>
                </c:pt>
                <c:pt idx="10">
                  <c:v>16.7</c:v>
                </c:pt>
                <c:pt idx="11">
                  <c:v>15.25</c:v>
                </c:pt>
                <c:pt idx="12">
                  <c:v>13.4</c:v>
                </c:pt>
                <c:pt idx="13">
                  <c:v>14.65</c:v>
                </c:pt>
                <c:pt idx="14">
                  <c:v>14.4</c:v>
                </c:pt>
                <c:pt idx="15">
                  <c:v>14.25</c:v>
                </c:pt>
                <c:pt idx="16">
                  <c:v>13.4</c:v>
                </c:pt>
                <c:pt idx="17">
                  <c:v>13.9</c:v>
                </c:pt>
                <c:pt idx="18">
                  <c:v>14.35</c:v>
                </c:pt>
                <c:pt idx="19">
                  <c:v>14.25</c:v>
                </c:pt>
                <c:pt idx="20">
                  <c:v>14.7</c:v>
                </c:pt>
                <c:pt idx="21">
                  <c:v>18.100000000000001</c:v>
                </c:pt>
                <c:pt idx="22">
                  <c:v>18.100000000000001</c:v>
                </c:pt>
                <c:pt idx="23">
                  <c:v>16.350000000000001</c:v>
                </c:pt>
                <c:pt idx="24">
                  <c:v>15.95</c:v>
                </c:pt>
                <c:pt idx="25">
                  <c:v>18</c:v>
                </c:pt>
                <c:pt idx="26">
                  <c:v>14.75</c:v>
                </c:pt>
                <c:pt idx="27">
                  <c:v>13.8</c:v>
                </c:pt>
                <c:pt idx="28">
                  <c:v>14.5</c:v>
                </c:pt>
                <c:pt idx="29">
                  <c:v>15</c:v>
                </c:pt>
                <c:pt idx="30">
                  <c:v>14.4</c:v>
                </c:pt>
                <c:pt idx="31">
                  <c:v>15.05</c:v>
                </c:pt>
                <c:pt idx="32">
                  <c:v>15</c:v>
                </c:pt>
                <c:pt idx="33">
                  <c:v>16.149999999999999</c:v>
                </c:pt>
                <c:pt idx="34">
                  <c:v>17</c:v>
                </c:pt>
                <c:pt idx="35">
                  <c:v>16.7</c:v>
                </c:pt>
                <c:pt idx="36">
                  <c:v>15.85</c:v>
                </c:pt>
                <c:pt idx="37">
                  <c:v>14.75</c:v>
                </c:pt>
                <c:pt idx="38">
                  <c:v>14.3</c:v>
                </c:pt>
                <c:pt idx="39">
                  <c:v>14.2</c:v>
                </c:pt>
                <c:pt idx="40">
                  <c:v>14.3</c:v>
                </c:pt>
                <c:pt idx="41">
                  <c:v>14.55</c:v>
                </c:pt>
                <c:pt idx="42">
                  <c:v>14.35</c:v>
                </c:pt>
                <c:pt idx="43">
                  <c:v>13.85</c:v>
                </c:pt>
                <c:pt idx="44">
                  <c:v>14.7</c:v>
                </c:pt>
                <c:pt idx="45">
                  <c:v>16.55</c:v>
                </c:pt>
                <c:pt idx="46">
                  <c:v>15.6</c:v>
                </c:pt>
                <c:pt idx="47">
                  <c:v>14.2</c:v>
                </c:pt>
                <c:pt idx="48">
                  <c:v>14.55</c:v>
                </c:pt>
                <c:pt idx="49">
                  <c:v>12.8</c:v>
                </c:pt>
                <c:pt idx="50">
                  <c:v>10.95</c:v>
                </c:pt>
                <c:pt idx="51">
                  <c:v>10.1</c:v>
                </c:pt>
                <c:pt idx="52">
                  <c:v>9.6</c:v>
                </c:pt>
                <c:pt idx="53">
                  <c:v>9.15</c:v>
                </c:pt>
                <c:pt idx="54">
                  <c:v>9.6999999999999993</c:v>
                </c:pt>
                <c:pt idx="55">
                  <c:v>10.6</c:v>
                </c:pt>
                <c:pt idx="56">
                  <c:v>11.7</c:v>
                </c:pt>
                <c:pt idx="57">
                  <c:v>12.1</c:v>
                </c:pt>
                <c:pt idx="58">
                  <c:v>13.95</c:v>
                </c:pt>
                <c:pt idx="59">
                  <c:v>13.6</c:v>
                </c:pt>
                <c:pt idx="60">
                  <c:v>10.45</c:v>
                </c:pt>
                <c:pt idx="61">
                  <c:v>8.85</c:v>
                </c:pt>
                <c:pt idx="62">
                  <c:v>9.75</c:v>
                </c:pt>
                <c:pt idx="63">
                  <c:v>8.5500000000000007</c:v>
                </c:pt>
                <c:pt idx="64">
                  <c:v>9.3000000000000007</c:v>
                </c:pt>
                <c:pt idx="65">
                  <c:v>15.3</c:v>
                </c:pt>
                <c:pt idx="66">
                  <c:v>9.4</c:v>
                </c:pt>
                <c:pt idx="67">
                  <c:v>10.15</c:v>
                </c:pt>
                <c:pt idx="68">
                  <c:v>12.2</c:v>
                </c:pt>
                <c:pt idx="69">
                  <c:v>9.3000000000000007</c:v>
                </c:pt>
                <c:pt idx="70">
                  <c:v>10.199999999999999</c:v>
                </c:pt>
                <c:pt idx="71">
                  <c:v>8.6999999999999993</c:v>
                </c:pt>
                <c:pt idx="72">
                  <c:v>8.1999999999999993</c:v>
                </c:pt>
                <c:pt idx="73">
                  <c:v>9.1</c:v>
                </c:pt>
                <c:pt idx="74">
                  <c:v>9.6</c:v>
                </c:pt>
                <c:pt idx="75">
                  <c:v>9.1</c:v>
                </c:pt>
                <c:pt idx="76">
                  <c:v>12.25</c:v>
                </c:pt>
                <c:pt idx="77">
                  <c:v>11.25</c:v>
                </c:pt>
                <c:pt idx="78">
                  <c:v>10.8</c:v>
                </c:pt>
                <c:pt idx="79">
                  <c:v>10.9</c:v>
                </c:pt>
                <c:pt idx="80">
                  <c:v>10.75</c:v>
                </c:pt>
                <c:pt idx="81">
                  <c:v>10.45</c:v>
                </c:pt>
                <c:pt idx="82">
                  <c:v>11.95</c:v>
                </c:pt>
                <c:pt idx="83">
                  <c:v>11.3</c:v>
                </c:pt>
                <c:pt idx="84">
                  <c:v>13.9</c:v>
                </c:pt>
                <c:pt idx="85">
                  <c:v>12.6</c:v>
                </c:pt>
                <c:pt idx="86">
                  <c:v>8.0500000000000007</c:v>
                </c:pt>
                <c:pt idx="87">
                  <c:v>5.8</c:v>
                </c:pt>
                <c:pt idx="88">
                  <c:v>8.4499999999999993</c:v>
                </c:pt>
                <c:pt idx="89">
                  <c:v>10.35</c:v>
                </c:pt>
                <c:pt idx="90">
                  <c:v>8.4</c:v>
                </c:pt>
                <c:pt idx="91">
                  <c:v>7.1</c:v>
                </c:pt>
              </c:numCache>
            </c:numRef>
          </c:val>
          <c:smooth val="0"/>
          <c:extLst>
            <c:ext xmlns:c16="http://schemas.microsoft.com/office/drawing/2014/chart" uri="{C3380CC4-5D6E-409C-BE32-E72D297353CC}">
              <c16:uniqueId val="{00000000-3411-4BF2-81DD-FA9A66EF1CB1}"/>
            </c:ext>
          </c:extLst>
        </c:ser>
        <c:ser>
          <c:idx val="1"/>
          <c:order val="1"/>
          <c:tx>
            <c:strRef>
              <c:f>'T medie 2020'!$E$1</c:f>
              <c:strCache>
                <c:ptCount val="1"/>
                <c:pt idx="0">
                  <c:v>Semproniano</c:v>
                </c:pt>
              </c:strCache>
            </c:strRef>
          </c:tx>
          <c:spPr>
            <a:ln w="28575" cap="rnd">
              <a:solidFill>
                <a:schemeClr val="accent4"/>
              </a:solidFill>
              <a:round/>
            </a:ln>
            <a:effectLst/>
          </c:spPr>
          <c:marker>
            <c:symbol val="none"/>
          </c:marker>
          <c:cat>
            <c:numRef>
              <c:f>'T medie 2020'!$A$2:$A$493</c:f>
              <c:numCache>
                <c:formatCode>m/d/yyyy</c:formatCode>
                <c:ptCount val="4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'T medie 2020'!$E$2:$E$493</c:f>
              <c:numCache>
                <c:formatCode>General</c:formatCode>
                <c:ptCount val="492"/>
                <c:pt idx="0">
                  <c:v>16.600000000000001</c:v>
                </c:pt>
                <c:pt idx="1">
                  <c:v>16</c:v>
                </c:pt>
                <c:pt idx="2">
                  <c:v>15.1</c:v>
                </c:pt>
                <c:pt idx="3">
                  <c:v>14.2</c:v>
                </c:pt>
                <c:pt idx="4">
                  <c:v>14.1</c:v>
                </c:pt>
                <c:pt idx="5">
                  <c:v>14.4</c:v>
                </c:pt>
                <c:pt idx="6">
                  <c:v>15.4</c:v>
                </c:pt>
                <c:pt idx="7">
                  <c:v>15.9</c:v>
                </c:pt>
                <c:pt idx="8">
                  <c:v>15.8</c:v>
                </c:pt>
                <c:pt idx="9">
                  <c:v>16.2</c:v>
                </c:pt>
                <c:pt idx="10">
                  <c:v>13.8</c:v>
                </c:pt>
                <c:pt idx="11">
                  <c:v>11.4</c:v>
                </c:pt>
                <c:pt idx="12">
                  <c:v>11.4</c:v>
                </c:pt>
                <c:pt idx="13">
                  <c:v>12.3</c:v>
                </c:pt>
                <c:pt idx="14">
                  <c:v>10.3</c:v>
                </c:pt>
                <c:pt idx="15">
                  <c:v>11.4</c:v>
                </c:pt>
                <c:pt idx="16">
                  <c:v>11</c:v>
                </c:pt>
                <c:pt idx="17">
                  <c:v>12.3</c:v>
                </c:pt>
                <c:pt idx="18">
                  <c:v>13.5</c:v>
                </c:pt>
                <c:pt idx="19">
                  <c:v>13.3</c:v>
                </c:pt>
                <c:pt idx="20">
                  <c:v>13.4</c:v>
                </c:pt>
                <c:pt idx="21">
                  <c:v>15.1</c:v>
                </c:pt>
                <c:pt idx="22">
                  <c:v>15</c:v>
                </c:pt>
                <c:pt idx="23">
                  <c:v>14</c:v>
                </c:pt>
                <c:pt idx="24">
                  <c:v>13.9</c:v>
                </c:pt>
                <c:pt idx="25">
                  <c:v>14</c:v>
                </c:pt>
                <c:pt idx="26">
                  <c:v>12.2</c:v>
                </c:pt>
                <c:pt idx="27">
                  <c:v>12</c:v>
                </c:pt>
                <c:pt idx="28">
                  <c:v>13.3</c:v>
                </c:pt>
                <c:pt idx="29">
                  <c:v>14.5</c:v>
                </c:pt>
                <c:pt idx="30">
                  <c:v>14.7</c:v>
                </c:pt>
                <c:pt idx="31">
                  <c:v>12.9</c:v>
                </c:pt>
                <c:pt idx="32">
                  <c:v>13.6</c:v>
                </c:pt>
                <c:pt idx="33">
                  <c:v>14.3</c:v>
                </c:pt>
                <c:pt idx="34">
                  <c:v>14.5</c:v>
                </c:pt>
                <c:pt idx="35">
                  <c:v>13.6</c:v>
                </c:pt>
                <c:pt idx="36">
                  <c:v>13.6</c:v>
                </c:pt>
                <c:pt idx="37">
                  <c:v>14.6</c:v>
                </c:pt>
                <c:pt idx="38">
                  <c:v>14.2</c:v>
                </c:pt>
                <c:pt idx="39">
                  <c:v>16</c:v>
                </c:pt>
                <c:pt idx="40">
                  <c:v>15.5</c:v>
                </c:pt>
                <c:pt idx="41">
                  <c:v>14.1</c:v>
                </c:pt>
                <c:pt idx="42">
                  <c:v>12.5</c:v>
                </c:pt>
                <c:pt idx="43">
                  <c:v>13</c:v>
                </c:pt>
                <c:pt idx="44">
                  <c:v>13.3</c:v>
                </c:pt>
                <c:pt idx="45">
                  <c:v>14.2</c:v>
                </c:pt>
                <c:pt idx="46">
                  <c:v>13.4</c:v>
                </c:pt>
                <c:pt idx="47">
                  <c:v>10.9</c:v>
                </c:pt>
                <c:pt idx="48">
                  <c:v>13.5</c:v>
                </c:pt>
                <c:pt idx="49">
                  <c:v>13.3</c:v>
                </c:pt>
                <c:pt idx="50">
                  <c:v>8.6999999999999993</c:v>
                </c:pt>
                <c:pt idx="51">
                  <c:v>5.5</c:v>
                </c:pt>
                <c:pt idx="52">
                  <c:v>5.8</c:v>
                </c:pt>
                <c:pt idx="53">
                  <c:v>10.199999999999999</c:v>
                </c:pt>
                <c:pt idx="54">
                  <c:v>10.199999999999999</c:v>
                </c:pt>
                <c:pt idx="55">
                  <c:v>9.5</c:v>
                </c:pt>
                <c:pt idx="56">
                  <c:v>10.6</c:v>
                </c:pt>
                <c:pt idx="57">
                  <c:v>11.5</c:v>
                </c:pt>
                <c:pt idx="58">
                  <c:v>11.7</c:v>
                </c:pt>
                <c:pt idx="59">
                  <c:v>10.3</c:v>
                </c:pt>
                <c:pt idx="60">
                  <c:v>9.6999999999999993</c:v>
                </c:pt>
                <c:pt idx="61">
                  <c:v>7.8</c:v>
                </c:pt>
                <c:pt idx="62">
                  <c:v>6.2</c:v>
                </c:pt>
                <c:pt idx="63">
                  <c:v>6.4</c:v>
                </c:pt>
                <c:pt idx="64">
                  <c:v>7</c:v>
                </c:pt>
                <c:pt idx="65">
                  <c:v>11.5</c:v>
                </c:pt>
                <c:pt idx="66">
                  <c:v>6.7</c:v>
                </c:pt>
                <c:pt idx="67">
                  <c:v>6.3</c:v>
                </c:pt>
                <c:pt idx="68">
                  <c:v>7.9</c:v>
                </c:pt>
                <c:pt idx="69">
                  <c:v>6.5</c:v>
                </c:pt>
                <c:pt idx="70">
                  <c:v>6.2</c:v>
                </c:pt>
                <c:pt idx="71">
                  <c:v>7.1</c:v>
                </c:pt>
                <c:pt idx="72">
                  <c:v>7</c:v>
                </c:pt>
                <c:pt idx="73">
                  <c:v>8.6</c:v>
                </c:pt>
                <c:pt idx="74">
                  <c:v>10.8</c:v>
                </c:pt>
                <c:pt idx="75">
                  <c:v>9.8000000000000007</c:v>
                </c:pt>
                <c:pt idx="76">
                  <c:v>10.1</c:v>
                </c:pt>
                <c:pt idx="77">
                  <c:v>10.6</c:v>
                </c:pt>
                <c:pt idx="78">
                  <c:v>11</c:v>
                </c:pt>
                <c:pt idx="79">
                  <c:v>10.4</c:v>
                </c:pt>
                <c:pt idx="80">
                  <c:v>11</c:v>
                </c:pt>
                <c:pt idx="81">
                  <c:v>10.8</c:v>
                </c:pt>
                <c:pt idx="82">
                  <c:v>10.9</c:v>
                </c:pt>
                <c:pt idx="83">
                  <c:v>10.7</c:v>
                </c:pt>
                <c:pt idx="84">
                  <c:v>10.6</c:v>
                </c:pt>
                <c:pt idx="85">
                  <c:v>8.6</c:v>
                </c:pt>
                <c:pt idx="86">
                  <c:v>4.8</c:v>
                </c:pt>
                <c:pt idx="87">
                  <c:v>4.5</c:v>
                </c:pt>
                <c:pt idx="88">
                  <c:v>6.3</c:v>
                </c:pt>
                <c:pt idx="89">
                  <c:v>7.2</c:v>
                </c:pt>
                <c:pt idx="90">
                  <c:v>5.2</c:v>
                </c:pt>
                <c:pt idx="91">
                  <c:v>6</c:v>
                </c:pt>
              </c:numCache>
            </c:numRef>
          </c:val>
          <c:smooth val="0"/>
          <c:extLst>
            <c:ext xmlns:c16="http://schemas.microsoft.com/office/drawing/2014/chart" uri="{C3380CC4-5D6E-409C-BE32-E72D297353CC}">
              <c16:uniqueId val="{00000001-3411-4BF2-81DD-FA9A66EF1CB1}"/>
            </c:ext>
          </c:extLst>
        </c:ser>
        <c:ser>
          <c:idx val="2"/>
          <c:order val="2"/>
          <c:tx>
            <c:strRef>
              <c:f>'T medie 2020'!$H$1</c:f>
              <c:strCache>
                <c:ptCount val="1"/>
                <c:pt idx="0">
                  <c:v>Pitigliano</c:v>
                </c:pt>
              </c:strCache>
            </c:strRef>
          </c:tx>
          <c:spPr>
            <a:ln w="28575" cap="rnd">
              <a:solidFill>
                <a:schemeClr val="accent6"/>
              </a:solidFill>
              <a:round/>
            </a:ln>
            <a:effectLst/>
          </c:spPr>
          <c:marker>
            <c:symbol val="none"/>
          </c:marker>
          <c:cat>
            <c:numRef>
              <c:f>'T medie 2020'!$A$2:$A$493</c:f>
              <c:numCache>
                <c:formatCode>m/d/yyyy</c:formatCode>
                <c:ptCount val="4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'T medie 2020'!$H$2:$H$493</c:f>
              <c:numCache>
                <c:formatCode>General</c:formatCode>
                <c:ptCount val="492"/>
                <c:pt idx="0">
                  <c:v>16.399999999999999</c:v>
                </c:pt>
                <c:pt idx="1">
                  <c:v>17.7</c:v>
                </c:pt>
                <c:pt idx="2">
                  <c:v>16.8</c:v>
                </c:pt>
                <c:pt idx="3">
                  <c:v>15.7</c:v>
                </c:pt>
                <c:pt idx="4">
                  <c:v>15.5</c:v>
                </c:pt>
                <c:pt idx="5">
                  <c:v>14.9</c:v>
                </c:pt>
                <c:pt idx="6">
                  <c:v>16.7</c:v>
                </c:pt>
                <c:pt idx="7">
                  <c:v>15.5</c:v>
                </c:pt>
                <c:pt idx="8">
                  <c:v>16.399999999999999</c:v>
                </c:pt>
                <c:pt idx="9">
                  <c:v>15.2</c:v>
                </c:pt>
                <c:pt idx="10">
                  <c:v>15.2</c:v>
                </c:pt>
                <c:pt idx="11">
                  <c:v>13</c:v>
                </c:pt>
                <c:pt idx="12">
                  <c:v>12</c:v>
                </c:pt>
                <c:pt idx="13">
                  <c:v>12.4</c:v>
                </c:pt>
                <c:pt idx="14">
                  <c:v>11.9</c:v>
                </c:pt>
                <c:pt idx="15">
                  <c:v>11.7</c:v>
                </c:pt>
                <c:pt idx="16">
                  <c:v>10.7</c:v>
                </c:pt>
                <c:pt idx="17">
                  <c:v>11.7</c:v>
                </c:pt>
                <c:pt idx="18">
                  <c:v>12.5</c:v>
                </c:pt>
                <c:pt idx="19">
                  <c:v>12</c:v>
                </c:pt>
                <c:pt idx="20">
                  <c:v>12.2</c:v>
                </c:pt>
                <c:pt idx="21">
                  <c:v>15</c:v>
                </c:pt>
                <c:pt idx="22">
                  <c:v>16.2</c:v>
                </c:pt>
                <c:pt idx="23">
                  <c:v>14.7</c:v>
                </c:pt>
                <c:pt idx="24">
                  <c:v>14.1</c:v>
                </c:pt>
                <c:pt idx="25">
                  <c:v>15.6</c:v>
                </c:pt>
                <c:pt idx="26">
                  <c:v>12.8</c:v>
                </c:pt>
                <c:pt idx="27">
                  <c:v>11</c:v>
                </c:pt>
                <c:pt idx="28">
                  <c:v>12.1</c:v>
                </c:pt>
                <c:pt idx="29">
                  <c:v>13.5</c:v>
                </c:pt>
                <c:pt idx="30">
                  <c:v>13.7</c:v>
                </c:pt>
                <c:pt idx="31">
                  <c:v>12.8</c:v>
                </c:pt>
                <c:pt idx="32">
                  <c:v>13.4</c:v>
                </c:pt>
                <c:pt idx="33">
                  <c:v>14.9</c:v>
                </c:pt>
                <c:pt idx="34">
                  <c:v>15.1</c:v>
                </c:pt>
                <c:pt idx="35">
                  <c:v>14.7</c:v>
                </c:pt>
                <c:pt idx="36">
                  <c:v>14.5</c:v>
                </c:pt>
                <c:pt idx="37">
                  <c:v>13.6</c:v>
                </c:pt>
                <c:pt idx="38">
                  <c:v>12.6</c:v>
                </c:pt>
                <c:pt idx="39">
                  <c:v>13.2</c:v>
                </c:pt>
                <c:pt idx="40">
                  <c:v>12.7</c:v>
                </c:pt>
                <c:pt idx="41">
                  <c:v>12.6</c:v>
                </c:pt>
                <c:pt idx="42">
                  <c:v>12.1</c:v>
                </c:pt>
                <c:pt idx="43">
                  <c:v>11.8</c:v>
                </c:pt>
                <c:pt idx="44">
                  <c:v>13.7</c:v>
                </c:pt>
                <c:pt idx="45">
                  <c:v>14.5</c:v>
                </c:pt>
                <c:pt idx="46">
                  <c:v>14.7</c:v>
                </c:pt>
                <c:pt idx="47">
                  <c:v>12.5</c:v>
                </c:pt>
                <c:pt idx="48">
                  <c:v>13.3</c:v>
                </c:pt>
                <c:pt idx="49">
                  <c:v>11</c:v>
                </c:pt>
                <c:pt idx="50">
                  <c:v>9.5</c:v>
                </c:pt>
                <c:pt idx="51">
                  <c:v>7.4</c:v>
                </c:pt>
                <c:pt idx="52">
                  <c:v>6.6</c:v>
                </c:pt>
                <c:pt idx="53">
                  <c:v>8.1999999999999993</c:v>
                </c:pt>
                <c:pt idx="54">
                  <c:v>9.1999999999999993</c:v>
                </c:pt>
                <c:pt idx="55">
                  <c:v>8.6999999999999993</c:v>
                </c:pt>
                <c:pt idx="56">
                  <c:v>9.4</c:v>
                </c:pt>
                <c:pt idx="57">
                  <c:v>10.5</c:v>
                </c:pt>
                <c:pt idx="58">
                  <c:v>11.5</c:v>
                </c:pt>
                <c:pt idx="59">
                  <c:v>11.4</c:v>
                </c:pt>
                <c:pt idx="60">
                  <c:v>9.6</c:v>
                </c:pt>
                <c:pt idx="61">
                  <c:v>7.5</c:v>
                </c:pt>
                <c:pt idx="62">
                  <c:v>7.8</c:v>
                </c:pt>
                <c:pt idx="63">
                  <c:v>6</c:v>
                </c:pt>
                <c:pt idx="64">
                  <c:v>7.2</c:v>
                </c:pt>
                <c:pt idx="65">
                  <c:v>13.5</c:v>
                </c:pt>
                <c:pt idx="66">
                  <c:v>7.3</c:v>
                </c:pt>
                <c:pt idx="67">
                  <c:v>6.2</c:v>
                </c:pt>
                <c:pt idx="68">
                  <c:v>9.6</c:v>
                </c:pt>
                <c:pt idx="69">
                  <c:v>7.4</c:v>
                </c:pt>
                <c:pt idx="70">
                  <c:v>7</c:v>
                </c:pt>
                <c:pt idx="71">
                  <c:v>7.1</c:v>
                </c:pt>
                <c:pt idx="72">
                  <c:v>6.5</c:v>
                </c:pt>
                <c:pt idx="73">
                  <c:v>8.5</c:v>
                </c:pt>
                <c:pt idx="74">
                  <c:v>9</c:v>
                </c:pt>
                <c:pt idx="75">
                  <c:v>8.1999999999999993</c:v>
                </c:pt>
                <c:pt idx="76">
                  <c:v>9.8000000000000007</c:v>
                </c:pt>
                <c:pt idx="77">
                  <c:v>8.6999999999999993</c:v>
                </c:pt>
                <c:pt idx="78">
                  <c:v>8.9</c:v>
                </c:pt>
                <c:pt idx="79">
                  <c:v>8.8000000000000007</c:v>
                </c:pt>
                <c:pt idx="80">
                  <c:v>8.6999999999999993</c:v>
                </c:pt>
                <c:pt idx="81">
                  <c:v>8.9</c:v>
                </c:pt>
                <c:pt idx="82">
                  <c:v>10.1</c:v>
                </c:pt>
                <c:pt idx="83">
                  <c:v>11.2</c:v>
                </c:pt>
                <c:pt idx="84">
                  <c:v>12</c:v>
                </c:pt>
                <c:pt idx="85">
                  <c:v>10.199999999999999</c:v>
                </c:pt>
                <c:pt idx="86">
                  <c:v>5.2</c:v>
                </c:pt>
                <c:pt idx="87">
                  <c:v>4</c:v>
                </c:pt>
                <c:pt idx="88">
                  <c:v>6.9</c:v>
                </c:pt>
                <c:pt idx="89">
                  <c:v>7.7</c:v>
                </c:pt>
                <c:pt idx="90">
                  <c:v>5.2</c:v>
                </c:pt>
                <c:pt idx="91">
                  <c:v>4</c:v>
                </c:pt>
              </c:numCache>
            </c:numRef>
          </c:val>
          <c:smooth val="0"/>
          <c:extLst>
            <c:ext xmlns:c16="http://schemas.microsoft.com/office/drawing/2014/chart" uri="{C3380CC4-5D6E-409C-BE32-E72D297353CC}">
              <c16:uniqueId val="{00000002-3411-4BF2-81DD-FA9A66EF1CB1}"/>
            </c:ext>
          </c:extLst>
        </c:ser>
        <c:ser>
          <c:idx val="3"/>
          <c:order val="3"/>
          <c:tx>
            <c:strRef>
              <c:f>'T medie 2020'!$L$1</c:f>
              <c:strCache>
                <c:ptCount val="1"/>
                <c:pt idx="0">
                  <c:v>T=12°C</c:v>
                </c:pt>
              </c:strCache>
            </c:strRef>
          </c:tx>
          <c:spPr>
            <a:ln w="28575" cap="rnd">
              <a:solidFill>
                <a:srgbClr val="FF0000"/>
              </a:solidFill>
              <a:round/>
            </a:ln>
            <a:effectLst/>
          </c:spPr>
          <c:marker>
            <c:symbol val="none"/>
          </c:marker>
          <c:cat>
            <c:numRef>
              <c:f>'T medie 2020'!$A$2:$A$493</c:f>
              <c:numCache>
                <c:formatCode>m/d/yyyy</c:formatCode>
                <c:ptCount val="4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'T medie 2020'!$L$2:$L$493</c:f>
              <c:numCache>
                <c:formatCode>General</c:formatCode>
                <c:ptCount val="492"/>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numCache>
            </c:numRef>
          </c:val>
          <c:smooth val="0"/>
          <c:extLst>
            <c:ext xmlns:c16="http://schemas.microsoft.com/office/drawing/2014/chart" uri="{C3380CC4-5D6E-409C-BE32-E72D297353CC}">
              <c16:uniqueId val="{00000003-3411-4BF2-81DD-FA9A66EF1CB1}"/>
            </c:ext>
          </c:extLst>
        </c:ser>
        <c:dLbls>
          <c:showLegendKey val="0"/>
          <c:showVal val="0"/>
          <c:showCatName val="0"/>
          <c:showSerName val="0"/>
          <c:showPercent val="0"/>
          <c:showBubbleSize val="0"/>
        </c:dLbls>
        <c:smooth val="0"/>
        <c:axId val="-1333087488"/>
        <c:axId val="-1333090208"/>
      </c:lineChart>
      <c:dateAx>
        <c:axId val="-13330874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33090208"/>
        <c:crosses val="autoZero"/>
        <c:auto val="1"/>
        <c:lblOffset val="100"/>
        <c:baseTimeUnit val="days"/>
      </c:dateAx>
      <c:valAx>
        <c:axId val="-133309020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3308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CCB1B-C3C1-4AEA-9323-CE5C8EFB9A20}" type="datetimeFigureOut">
              <a:rPr lang="it-IT" smtClean="0"/>
              <a:t>15/02/2022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8A5E2-C3FE-48C2-ADEA-78A288BA27A7}" type="slidenum">
              <a:rPr lang="it-IT" smtClean="0"/>
              <a:t>‹N›</a:t>
            </a:fld>
            <a:endParaRPr lang="it-IT"/>
          </a:p>
        </p:txBody>
      </p:sp>
    </p:spTree>
    <p:extLst>
      <p:ext uri="{BB962C8B-B14F-4D97-AF65-F5344CB8AC3E}">
        <p14:creationId xmlns:p14="http://schemas.microsoft.com/office/powerpoint/2010/main" val="156281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458A5E2-C3FE-48C2-ADEA-78A288BA27A7}" type="slidenum">
              <a:rPr lang="it-IT" smtClean="0"/>
              <a:t>9</a:t>
            </a:fld>
            <a:endParaRPr lang="it-IT"/>
          </a:p>
        </p:txBody>
      </p:sp>
    </p:spTree>
    <p:extLst>
      <p:ext uri="{BB962C8B-B14F-4D97-AF65-F5344CB8AC3E}">
        <p14:creationId xmlns:p14="http://schemas.microsoft.com/office/powerpoint/2010/main" val="165129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707C64D-16A8-446E-BCCB-78B240B48F3D}" type="slidenum">
              <a:rPr lang="it-IT" smtClean="0"/>
              <a:t>13</a:t>
            </a:fld>
            <a:endParaRPr lang="it-IT"/>
          </a:p>
        </p:txBody>
      </p:sp>
    </p:spTree>
    <p:extLst>
      <p:ext uri="{BB962C8B-B14F-4D97-AF65-F5344CB8AC3E}">
        <p14:creationId xmlns:p14="http://schemas.microsoft.com/office/powerpoint/2010/main" val="134494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707C64D-16A8-446E-BCCB-78B240B48F3D}" type="slidenum">
              <a:rPr lang="it-IT" smtClean="0"/>
              <a:t>34</a:t>
            </a:fld>
            <a:endParaRPr lang="it-IT"/>
          </a:p>
        </p:txBody>
      </p:sp>
    </p:spTree>
    <p:extLst>
      <p:ext uri="{BB962C8B-B14F-4D97-AF65-F5344CB8AC3E}">
        <p14:creationId xmlns:p14="http://schemas.microsoft.com/office/powerpoint/2010/main" val="276496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458A5E2-C3FE-48C2-ADEA-78A288BA27A7}" type="slidenum">
              <a:rPr lang="it-IT" smtClean="0"/>
              <a:t>46</a:t>
            </a:fld>
            <a:endParaRPr lang="it-IT"/>
          </a:p>
        </p:txBody>
      </p:sp>
    </p:spTree>
    <p:extLst>
      <p:ext uri="{BB962C8B-B14F-4D97-AF65-F5344CB8AC3E}">
        <p14:creationId xmlns:p14="http://schemas.microsoft.com/office/powerpoint/2010/main" val="408737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458A5E2-C3FE-48C2-ADEA-78A288BA27A7}" type="slidenum">
              <a:rPr lang="it-IT" smtClean="0"/>
              <a:t>54</a:t>
            </a:fld>
            <a:endParaRPr lang="it-IT"/>
          </a:p>
        </p:txBody>
      </p:sp>
    </p:spTree>
    <p:extLst>
      <p:ext uri="{BB962C8B-B14F-4D97-AF65-F5344CB8AC3E}">
        <p14:creationId xmlns:p14="http://schemas.microsoft.com/office/powerpoint/2010/main" val="63605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458A5E2-C3FE-48C2-ADEA-78A288BA27A7}" type="slidenum">
              <a:rPr lang="it-IT" smtClean="0"/>
              <a:t>55</a:t>
            </a:fld>
            <a:endParaRPr lang="it-IT"/>
          </a:p>
        </p:txBody>
      </p:sp>
    </p:spTree>
    <p:extLst>
      <p:ext uri="{BB962C8B-B14F-4D97-AF65-F5344CB8AC3E}">
        <p14:creationId xmlns:p14="http://schemas.microsoft.com/office/powerpoint/2010/main" val="131013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F2AB4-B278-4D9B-A0C7-48814499A4F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F4F8545-529B-4DD1-BADD-9D2003A4A2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8A8CB8C-EDCA-4D51-AD06-D99EA0047481}"/>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5" name="Segnaposto piè di pagina 4">
            <a:extLst>
              <a:ext uri="{FF2B5EF4-FFF2-40B4-BE49-F238E27FC236}">
                <a16:creationId xmlns:a16="http://schemas.microsoft.com/office/drawing/2014/main" id="{71611B99-2180-47D9-8FDF-E55D1AD15F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E30B0E6-70F4-4DF4-9A05-FB7160477C3A}"/>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416170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2BB7F3-5E6C-49A4-A94B-A8862FBF15B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57AAB23-AAD9-4974-AF95-5BE5F8E1DF1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CDACF49-DD59-4A2D-9D39-664596E68EEB}"/>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5" name="Segnaposto piè di pagina 4">
            <a:extLst>
              <a:ext uri="{FF2B5EF4-FFF2-40B4-BE49-F238E27FC236}">
                <a16:creationId xmlns:a16="http://schemas.microsoft.com/office/drawing/2014/main" id="{019B9EC7-AEA0-45B2-8B19-98EA495255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6CD4C5-06AA-4416-99E2-7F35E83329FB}"/>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174454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7071F40-A271-4617-96B1-1B4E7EC1DC4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CBC6E78-3CF7-4B8F-93DD-405CC726C01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8963E1-6503-436B-A783-4936A02FAC2A}"/>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5" name="Segnaposto piè di pagina 4">
            <a:extLst>
              <a:ext uri="{FF2B5EF4-FFF2-40B4-BE49-F238E27FC236}">
                <a16:creationId xmlns:a16="http://schemas.microsoft.com/office/drawing/2014/main" id="{0C2C61F7-7675-4091-8B26-4957ABE132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42AD75B-A46E-4131-962F-D7F07BDD6F10}"/>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351692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CA6ED3-96A2-4998-BE79-ACDA31F6CE7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033AA7-D30C-4409-9751-D7DC877AA2F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12F6AC6-0212-483A-9FC1-BE4EDECDEF6F}"/>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5" name="Segnaposto piè di pagina 4">
            <a:extLst>
              <a:ext uri="{FF2B5EF4-FFF2-40B4-BE49-F238E27FC236}">
                <a16:creationId xmlns:a16="http://schemas.microsoft.com/office/drawing/2014/main" id="{7060BBF5-20F5-41EF-A54B-CED750256D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1EB51C-D1DF-4003-8C49-847FE6AE01F8}"/>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311660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C439C-3B86-44EA-BC70-1BD2FC2C720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BC4953B-3EA3-42B1-A069-9C66B50D73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4E5632F-6220-45C5-97B9-2A2D3672552C}"/>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5" name="Segnaposto piè di pagina 4">
            <a:extLst>
              <a:ext uri="{FF2B5EF4-FFF2-40B4-BE49-F238E27FC236}">
                <a16:creationId xmlns:a16="http://schemas.microsoft.com/office/drawing/2014/main" id="{6C15268C-1680-47B0-9F3A-00C024F727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9A43FE-B5EE-4EB7-A243-CA2DCDE732BE}"/>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1544890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76ED28-8B5D-4871-A529-5D5B6C9CDB4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A9EE66-B338-404D-97DF-BB48667889D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204CD9C-040E-4ABC-A5FB-96BB5FD8E5B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46A696C-9FE7-4F90-A18A-B808AC42EB48}"/>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6" name="Segnaposto piè di pagina 5">
            <a:extLst>
              <a:ext uri="{FF2B5EF4-FFF2-40B4-BE49-F238E27FC236}">
                <a16:creationId xmlns:a16="http://schemas.microsoft.com/office/drawing/2014/main" id="{45063383-FD91-41EF-A873-8F1FF71FFA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21833A5-678F-4FB7-918C-C329CDA8032F}"/>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1920628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7606DD-071F-4B75-8FB7-0304F010C3F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7219177-3B4B-448A-8D89-F777A912BC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8A255B2-9DD9-4B4C-B478-4E6E42EB065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470FD8A-948F-4E94-B8DD-0EDC5A8D6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A00321A-D501-4133-9230-845AC8D9CA4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9BE9579-D651-447A-9E52-CCEC9F62ECF4}"/>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8" name="Segnaposto piè di pagina 7">
            <a:extLst>
              <a:ext uri="{FF2B5EF4-FFF2-40B4-BE49-F238E27FC236}">
                <a16:creationId xmlns:a16="http://schemas.microsoft.com/office/drawing/2014/main" id="{E9A80715-43BF-4B12-8C1E-3F241450482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42CB810-BA32-4F9E-A910-81D5ECB78E88}"/>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32763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18BC78-BC7C-444F-B682-AA7AF98F84F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0E14BD3-96B1-4F87-8D3B-7B292A312086}"/>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4" name="Segnaposto piè di pagina 3">
            <a:extLst>
              <a:ext uri="{FF2B5EF4-FFF2-40B4-BE49-F238E27FC236}">
                <a16:creationId xmlns:a16="http://schemas.microsoft.com/office/drawing/2014/main" id="{2DA3AB06-723A-4478-AE60-7CB080FB2D8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F0CF02A-3E15-42E1-A062-901A88290360}"/>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24971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BDAC1C7-476D-48E9-A4AF-465E0F457517}"/>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3" name="Segnaposto piè di pagina 2">
            <a:extLst>
              <a:ext uri="{FF2B5EF4-FFF2-40B4-BE49-F238E27FC236}">
                <a16:creationId xmlns:a16="http://schemas.microsoft.com/office/drawing/2014/main" id="{8057D1F1-E4E9-4E29-A68B-CE007A30658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2CFD820-6D77-4747-8768-C01A74117CE2}"/>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2624277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B4DDBD-3B09-4746-885E-A62B14A5FE6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3F950A-42C3-4F47-86DC-58648D0AC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9FE2A50-9862-4F5C-9A39-D921B95F9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D2EFF1-D83D-462B-8352-F5D410B25950}"/>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6" name="Segnaposto piè di pagina 5">
            <a:extLst>
              <a:ext uri="{FF2B5EF4-FFF2-40B4-BE49-F238E27FC236}">
                <a16:creationId xmlns:a16="http://schemas.microsoft.com/office/drawing/2014/main" id="{9DA84465-CFC4-4C8D-B935-7A4B284257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88835A-AA66-4011-9243-6259973B7DC3}"/>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90910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62E60C-09DF-4A0D-97A0-A5A7F724547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20F8227-44B2-4B30-AF44-4EE29CAFFF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89F6E15-D0E0-470A-B700-4BD9DB5B8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3AF0102-BCCE-461C-A3AE-EF477CF42952}"/>
              </a:ext>
            </a:extLst>
          </p:cNvPr>
          <p:cNvSpPr>
            <a:spLocks noGrp="1"/>
          </p:cNvSpPr>
          <p:nvPr>
            <p:ph type="dt" sz="half" idx="10"/>
          </p:nvPr>
        </p:nvSpPr>
        <p:spPr/>
        <p:txBody>
          <a:bodyPr/>
          <a:lstStyle/>
          <a:p>
            <a:fld id="{12C53B95-DC9E-4D21-B9AD-D4243E6F9DDE}" type="datetimeFigureOut">
              <a:rPr lang="it-IT" smtClean="0"/>
              <a:t>15/02/2022</a:t>
            </a:fld>
            <a:endParaRPr lang="it-IT"/>
          </a:p>
        </p:txBody>
      </p:sp>
      <p:sp>
        <p:nvSpPr>
          <p:cNvPr id="6" name="Segnaposto piè di pagina 5">
            <a:extLst>
              <a:ext uri="{FF2B5EF4-FFF2-40B4-BE49-F238E27FC236}">
                <a16:creationId xmlns:a16="http://schemas.microsoft.com/office/drawing/2014/main" id="{CF39C369-BC66-4970-8CED-051EA8FA2C1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11AEED2-FE17-42DF-A250-A8DB71800D5D}"/>
              </a:ext>
            </a:extLst>
          </p:cNvPr>
          <p:cNvSpPr>
            <a:spLocks noGrp="1"/>
          </p:cNvSpPr>
          <p:nvPr>
            <p:ph type="sldNum" sz="quarter" idx="12"/>
          </p:nvPr>
        </p:nvSpPr>
        <p:spPr/>
        <p:txBody>
          <a:bodyPr/>
          <a:lstStyle/>
          <a:p>
            <a:fld id="{9A4561C9-F989-4C5C-95C2-CE7C9048EBEE}" type="slidenum">
              <a:rPr lang="it-IT" smtClean="0"/>
              <a:t>‹N›</a:t>
            </a:fld>
            <a:endParaRPr lang="it-IT"/>
          </a:p>
        </p:txBody>
      </p:sp>
    </p:spTree>
    <p:extLst>
      <p:ext uri="{BB962C8B-B14F-4D97-AF65-F5344CB8AC3E}">
        <p14:creationId xmlns:p14="http://schemas.microsoft.com/office/powerpoint/2010/main" val="2084784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A9F3981-E435-4D68-91F0-A4DDC20DA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B0178A1-0A8A-4DCE-A013-A568E30A2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F2544E-F398-46B1-94A0-857D157859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53B95-DC9E-4D21-B9AD-D4243E6F9DDE}" type="datetimeFigureOut">
              <a:rPr lang="it-IT" smtClean="0"/>
              <a:t>15/02/2022</a:t>
            </a:fld>
            <a:endParaRPr lang="it-IT"/>
          </a:p>
        </p:txBody>
      </p:sp>
      <p:sp>
        <p:nvSpPr>
          <p:cNvPr id="5" name="Segnaposto piè di pagina 4">
            <a:extLst>
              <a:ext uri="{FF2B5EF4-FFF2-40B4-BE49-F238E27FC236}">
                <a16:creationId xmlns:a16="http://schemas.microsoft.com/office/drawing/2014/main" id="{D97FE732-5F6C-4748-9F80-034F71F26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41591EF-7A99-44BF-BF40-AF54323A8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561C9-F989-4C5C-95C2-CE7C9048EBEE}" type="slidenum">
              <a:rPr lang="it-IT" smtClean="0"/>
              <a:t>‹N›</a:t>
            </a:fld>
            <a:endParaRPr lang="it-IT"/>
          </a:p>
        </p:txBody>
      </p:sp>
    </p:spTree>
    <p:extLst>
      <p:ext uri="{BB962C8B-B14F-4D97-AF65-F5344CB8AC3E}">
        <p14:creationId xmlns:p14="http://schemas.microsoft.com/office/powerpoint/2010/main" val="322676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jpeg"/><Relationship Id="rId7" Type="http://schemas.openxmlformats.org/officeDocument/2006/relationships/image" Target="../media/image2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jpeg"/><Relationship Id="rId7" Type="http://schemas.openxmlformats.org/officeDocument/2006/relationships/image" Target="../media/image2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informatoreagrario.it/agroindustria/exirel-bait-autorizzato-luso-eccezionale-su-olivo-e-agrumi/" TargetMode="Externa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49.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hyperlink" Target="https://urlsand.esvalabs.com/?u=https%3A%2F%2Fwww.winbdf.it%2Fdownloads%2Fdecreti%2Frevoca_autorizzazioni_fosmet_01-02-2022.pdf&amp;e=7312d17f&amp;h=50a8558b&amp;f=y&amp;p=n"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hyperlink" Target="mailto:Elisabetta.gargani@creafi.i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1.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893CD51-CE2F-48FA-AC82-DEF39856EC13}"/>
              </a:ext>
            </a:extLst>
          </p:cNvPr>
          <p:cNvPicPr>
            <a:picLocks noChangeAspect="1"/>
          </p:cNvPicPr>
          <p:nvPr/>
        </p:nvPicPr>
        <p:blipFill>
          <a:blip r:embed="rId2"/>
          <a:stretch>
            <a:fillRect/>
          </a:stretch>
        </p:blipFill>
        <p:spPr>
          <a:xfrm>
            <a:off x="2807188" y="10276"/>
            <a:ext cx="6906391" cy="4048017"/>
          </a:xfrm>
          <a:prstGeom prst="rect">
            <a:avLst/>
          </a:prstGeom>
        </p:spPr>
      </p:pic>
      <p:sp>
        <p:nvSpPr>
          <p:cNvPr id="8" name="CasellaDiTesto 7">
            <a:extLst>
              <a:ext uri="{FF2B5EF4-FFF2-40B4-BE49-F238E27FC236}">
                <a16:creationId xmlns:a16="http://schemas.microsoft.com/office/drawing/2014/main" id="{1C19F49A-640F-4294-BFB2-C950035FC7C1}"/>
              </a:ext>
            </a:extLst>
          </p:cNvPr>
          <p:cNvSpPr txBox="1"/>
          <p:nvPr/>
        </p:nvSpPr>
        <p:spPr>
          <a:xfrm>
            <a:off x="3791143" y="4736387"/>
            <a:ext cx="5267018" cy="1015663"/>
          </a:xfrm>
          <a:prstGeom prst="rect">
            <a:avLst/>
          </a:prstGeom>
          <a:noFill/>
        </p:spPr>
        <p:txBody>
          <a:bodyPr wrap="none" rtlCol="0">
            <a:spAutoFit/>
          </a:bodyPr>
          <a:lstStyle/>
          <a:p>
            <a:pPr algn="ctr"/>
            <a:r>
              <a:rPr lang="it-IT" sz="2400" b="1" dirty="0"/>
              <a:t>«</a:t>
            </a:r>
            <a:r>
              <a:rPr lang="it-IT" sz="2400" b="1" i="1" dirty="0"/>
              <a:t>Stato dell’arte della ricerca scientifica</a:t>
            </a:r>
            <a:r>
              <a:rPr lang="it-IT" sz="2400" b="1" dirty="0"/>
              <a:t>»</a:t>
            </a:r>
            <a:endParaRPr lang="it-IT" dirty="0"/>
          </a:p>
          <a:p>
            <a:pPr algn="ctr"/>
            <a:r>
              <a:rPr lang="it-IT" dirty="0"/>
              <a:t>Ruggero Petacchi</a:t>
            </a:r>
          </a:p>
          <a:p>
            <a:pPr algn="ctr"/>
            <a:r>
              <a:rPr lang="it-IT" dirty="0"/>
              <a:t>Scuola Sant’Anna di Pisa</a:t>
            </a:r>
          </a:p>
        </p:txBody>
      </p:sp>
      <p:pic>
        <p:nvPicPr>
          <p:cNvPr id="12" name="Immagine 11">
            <a:extLst>
              <a:ext uri="{FF2B5EF4-FFF2-40B4-BE49-F238E27FC236}">
                <a16:creationId xmlns:a16="http://schemas.microsoft.com/office/drawing/2014/main" id="{CA80ABC8-6180-4468-AB24-B78BD43A096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606193" y="0"/>
            <a:ext cx="9144000" cy="6858000"/>
          </a:xfrm>
          <a:prstGeom prst="rect">
            <a:avLst/>
          </a:prstGeom>
        </p:spPr>
      </p:pic>
    </p:spTree>
    <p:extLst>
      <p:ext uri="{BB962C8B-B14F-4D97-AF65-F5344CB8AC3E}">
        <p14:creationId xmlns:p14="http://schemas.microsoft.com/office/powerpoint/2010/main" val="3277830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78302" y="1955205"/>
            <a:ext cx="11211950" cy="3416320"/>
          </a:xfrm>
          <a:prstGeom prst="rect">
            <a:avLst/>
          </a:prstGeom>
        </p:spPr>
        <p:txBody>
          <a:bodyPr wrap="square">
            <a:spAutoFit/>
          </a:bodyPr>
          <a:lstStyle/>
          <a:p>
            <a:pPr marL="342900" lvl="0" indent="-342900">
              <a:spcAft>
                <a:spcPts val="0"/>
              </a:spcAft>
              <a:buFont typeface="+mj-lt"/>
              <a:buAutoNum type="arabicPeriod"/>
            </a:pPr>
            <a:r>
              <a:rPr lang="it-IT" sz="2400" dirty="0">
                <a:solidFill>
                  <a:schemeClr val="bg1">
                    <a:lumMod val="85000"/>
                  </a:schemeClr>
                </a:solidFill>
                <a:latin typeface="Calibri" panose="020F0502020204030204" pitchFamily="34" charset="0"/>
                <a:ea typeface="Calibri" panose="020F0502020204030204" pitchFamily="34" charset="0"/>
              </a:rPr>
              <a:t>La mosca delle olive nella campagna olivicola 2021: analisi dati da Agroambiente.info</a:t>
            </a:r>
            <a:r>
              <a:rPr lang="it-IT" sz="2400" dirty="0">
                <a:solidFill>
                  <a:schemeClr val="bg1">
                    <a:lumMod val="85000"/>
                  </a:schemeClr>
                </a:solidFill>
                <a:latin typeface="Times New Roman" panose="02020603050405020304" pitchFamily="18" charset="0"/>
                <a:ea typeface="Calibri" panose="020F0502020204030204" pitchFamily="34" charset="0"/>
              </a:rPr>
              <a:t> (i</a:t>
            </a:r>
            <a:r>
              <a:rPr lang="it-IT" sz="2400" dirty="0">
                <a:solidFill>
                  <a:schemeClr val="bg1">
                    <a:lumMod val="85000"/>
                  </a:schemeClr>
                </a:solidFill>
                <a:latin typeface="Calibri" panose="020F0502020204030204" pitchFamily="34" charset="0"/>
                <a:ea typeface="Calibri" panose="020F0502020204030204" pitchFamily="34" charset="0"/>
              </a:rPr>
              <a:t>nizio infestazioni, gravità infestazioni)</a:t>
            </a:r>
          </a:p>
          <a:p>
            <a:pPr marL="342900" lvl="0" indent="-342900">
              <a:spcAft>
                <a:spcPts val="0"/>
              </a:spcAft>
              <a:buFont typeface="+mj-lt"/>
              <a:buAutoNum type="arabicPeriod"/>
            </a:pPr>
            <a:r>
              <a:rPr lang="it-IT" sz="2400" b="1" dirty="0">
                <a:latin typeface="Calibri" panose="020F0502020204030204" pitchFamily="34" charset="0"/>
                <a:ea typeface="Calibri" panose="020F0502020204030204" pitchFamily="34" charset="0"/>
              </a:rPr>
              <a:t>La mosca delle olive nella primavera 2021</a:t>
            </a:r>
          </a:p>
          <a:p>
            <a:pPr marL="342900" indent="-342900">
              <a:buFont typeface="+mj-lt"/>
              <a:buAutoNum type="arabicPeriod"/>
            </a:pPr>
            <a:r>
              <a:rPr lang="it-IT" sz="2400" b="1" dirty="0">
                <a:latin typeface="Calibri" panose="020F0502020204030204" pitchFamily="34" charset="0"/>
                <a:ea typeface="Calibri" panose="020F0502020204030204" pitchFamily="34" charset="0"/>
              </a:rPr>
              <a:t>Il cambiamento climatico e sua influenza sul ciclo della mosca delle olive e sulla gravità degli attacchi</a:t>
            </a:r>
            <a:endParaRPr lang="it-IT" sz="2400" b="1" dirty="0">
              <a:latin typeface="Times New Roman" panose="02020603050405020304" pitchFamily="18" charset="0"/>
              <a:ea typeface="Calibri" panose="020F0502020204030204" pitchFamily="34" charset="0"/>
            </a:endParaRPr>
          </a:p>
          <a:p>
            <a:pPr marL="342900" lvl="0" indent="-342900">
              <a:spcAft>
                <a:spcPts val="0"/>
              </a:spcAft>
              <a:buFont typeface="+mj-lt"/>
              <a:buAutoNum type="arabicPeriod"/>
            </a:pPr>
            <a:r>
              <a:rPr lang="it-IT" sz="2400" dirty="0">
                <a:solidFill>
                  <a:schemeClr val="bg1">
                    <a:lumMod val="85000"/>
                  </a:schemeClr>
                </a:solidFill>
                <a:latin typeface="Calibri" panose="020F0502020204030204" pitchFamily="34" charset="0"/>
                <a:ea typeface="Calibri" panose="020F0502020204030204" pitchFamily="34" charset="0"/>
              </a:rPr>
              <a:t>La prevenzione dell’infestazione della mosca delle olive: i dati 2021 sull’utilizzo di caolino e </a:t>
            </a:r>
            <a:r>
              <a:rPr lang="it-IT" sz="2400" dirty="0" err="1">
                <a:solidFill>
                  <a:schemeClr val="bg1">
                    <a:lumMod val="85000"/>
                  </a:schemeClr>
                </a:solidFill>
                <a:latin typeface="Calibri" panose="020F0502020204030204" pitchFamily="34" charset="0"/>
                <a:ea typeface="Calibri" panose="020F0502020204030204" pitchFamily="34" charset="0"/>
              </a:rPr>
              <a:t>attract</a:t>
            </a:r>
            <a:r>
              <a:rPr lang="it-IT" sz="2400" dirty="0">
                <a:solidFill>
                  <a:schemeClr val="bg1">
                    <a:lumMod val="85000"/>
                  </a:schemeClr>
                </a:solidFill>
                <a:latin typeface="Calibri" panose="020F0502020204030204" pitchFamily="34" charset="0"/>
                <a:ea typeface="Calibri" panose="020F0502020204030204" pitchFamily="34" charset="0"/>
              </a:rPr>
              <a:t> and </a:t>
            </a:r>
            <a:r>
              <a:rPr lang="it-IT" sz="2400" dirty="0" err="1">
                <a:solidFill>
                  <a:schemeClr val="bg1">
                    <a:lumMod val="85000"/>
                  </a:schemeClr>
                </a:solidFill>
                <a:latin typeface="Calibri" panose="020F0502020204030204" pitchFamily="34" charset="0"/>
                <a:ea typeface="Calibri" panose="020F0502020204030204" pitchFamily="34" charset="0"/>
              </a:rPr>
              <a:t>kill</a:t>
            </a:r>
            <a:r>
              <a:rPr lang="it-IT" sz="2400" dirty="0">
                <a:solidFill>
                  <a:schemeClr val="bg1">
                    <a:lumMod val="85000"/>
                  </a:schemeClr>
                </a:solidFill>
                <a:latin typeface="Calibri" panose="020F0502020204030204" pitchFamily="34" charset="0"/>
                <a:ea typeface="Calibri" panose="020F0502020204030204" pitchFamily="34" charset="0"/>
              </a:rPr>
              <a:t> (</a:t>
            </a:r>
            <a:r>
              <a:rPr lang="it-IT" sz="2400" dirty="0" err="1">
                <a:solidFill>
                  <a:schemeClr val="bg1">
                    <a:lumMod val="85000"/>
                  </a:schemeClr>
                </a:solidFill>
                <a:latin typeface="Calibri" panose="020F0502020204030204" pitchFamily="34" charset="0"/>
                <a:ea typeface="Calibri" panose="020F0502020204030204" pitchFamily="34" charset="0"/>
              </a:rPr>
              <a:t>Flypack</a:t>
            </a:r>
            <a:r>
              <a:rPr lang="it-IT" sz="2400" dirty="0">
                <a:solidFill>
                  <a:schemeClr val="bg1">
                    <a:lumMod val="85000"/>
                  </a:schemeClr>
                </a:solidFill>
                <a:latin typeface="Calibri" panose="020F0502020204030204" pitchFamily="34" charset="0"/>
                <a:ea typeface="Calibri" panose="020F0502020204030204" pitchFamily="34" charset="0"/>
              </a:rPr>
              <a:t>) nei PIF</a:t>
            </a:r>
          </a:p>
          <a:p>
            <a:pPr marL="342900" lvl="0" indent="-342900">
              <a:spcAft>
                <a:spcPts val="0"/>
              </a:spcAft>
              <a:buFont typeface="+mj-lt"/>
              <a:buAutoNum type="arabicPeriod"/>
            </a:pPr>
            <a:r>
              <a:rPr lang="it-IT" sz="2400" dirty="0">
                <a:solidFill>
                  <a:schemeClr val="bg1">
                    <a:lumMod val="85000"/>
                  </a:schemeClr>
                </a:solidFill>
                <a:latin typeface="Calibri" panose="020F0502020204030204" pitchFamily="34" charset="0"/>
                <a:ea typeface="Calibri" panose="020F0502020204030204" pitchFamily="34" charset="0"/>
              </a:rPr>
              <a:t>Prima applicazione della strategia </a:t>
            </a:r>
            <a:r>
              <a:rPr lang="it-IT" sz="2400" dirty="0" err="1">
                <a:solidFill>
                  <a:schemeClr val="bg1">
                    <a:lumMod val="85000"/>
                  </a:schemeClr>
                </a:solidFill>
                <a:latin typeface="Calibri" panose="020F0502020204030204" pitchFamily="34" charset="0"/>
                <a:ea typeface="Calibri" panose="020F0502020204030204" pitchFamily="34" charset="0"/>
              </a:rPr>
              <a:t>push</a:t>
            </a:r>
            <a:r>
              <a:rPr lang="it-IT" sz="2400" dirty="0">
                <a:solidFill>
                  <a:schemeClr val="bg1">
                    <a:lumMod val="85000"/>
                  </a:schemeClr>
                </a:solidFill>
                <a:latin typeface="Calibri" panose="020F0502020204030204" pitchFamily="34" charset="0"/>
                <a:ea typeface="Calibri" panose="020F0502020204030204" pitchFamily="34" charset="0"/>
              </a:rPr>
              <a:t> and pull nel controllo delle popolazioni di </a:t>
            </a:r>
            <a:r>
              <a:rPr lang="it-IT" sz="2400" i="1" dirty="0" err="1">
                <a:solidFill>
                  <a:schemeClr val="bg1">
                    <a:lumMod val="85000"/>
                  </a:schemeClr>
                </a:solidFill>
                <a:latin typeface="Calibri" panose="020F0502020204030204" pitchFamily="34" charset="0"/>
                <a:ea typeface="Calibri" panose="020F0502020204030204" pitchFamily="34" charset="0"/>
              </a:rPr>
              <a:t>Bactrocera</a:t>
            </a:r>
            <a:r>
              <a:rPr lang="it-IT" sz="2400" i="1" dirty="0">
                <a:solidFill>
                  <a:schemeClr val="bg1">
                    <a:lumMod val="85000"/>
                  </a:schemeClr>
                </a:solidFill>
                <a:latin typeface="Calibri" panose="020F0502020204030204" pitchFamily="34" charset="0"/>
                <a:ea typeface="Calibri" panose="020F0502020204030204" pitchFamily="34" charset="0"/>
              </a:rPr>
              <a:t> </a:t>
            </a:r>
            <a:r>
              <a:rPr lang="it-IT" sz="2400" i="1" dirty="0" err="1">
                <a:solidFill>
                  <a:schemeClr val="bg1">
                    <a:lumMod val="85000"/>
                  </a:schemeClr>
                </a:solidFill>
                <a:latin typeface="Calibri" panose="020F0502020204030204" pitchFamily="34" charset="0"/>
                <a:ea typeface="Calibri" panose="020F0502020204030204" pitchFamily="34" charset="0"/>
              </a:rPr>
              <a:t>oleae</a:t>
            </a:r>
            <a:r>
              <a:rPr lang="it-IT" sz="2400" dirty="0">
                <a:solidFill>
                  <a:schemeClr val="bg1">
                    <a:lumMod val="85000"/>
                  </a:schemeClr>
                </a:solidFill>
                <a:latin typeface="Calibri" panose="020F0502020204030204" pitchFamily="34" charset="0"/>
                <a:ea typeface="Calibri" panose="020F0502020204030204" pitchFamily="34" charset="0"/>
              </a:rPr>
              <a:t> nel 2021</a:t>
            </a:r>
            <a:endParaRPr lang="it-IT" sz="2400" dirty="0">
              <a:solidFill>
                <a:schemeClr val="bg1">
                  <a:lumMod val="85000"/>
                </a:schemeClr>
              </a:solidFill>
              <a:latin typeface="Times New Roman" panose="02020603050405020304" pitchFamily="18" charset="0"/>
              <a:ea typeface="Calibri" panose="020F0502020204030204" pitchFamily="34" charset="0"/>
            </a:endParaRPr>
          </a:p>
        </p:txBody>
      </p:sp>
      <p:pic>
        <p:nvPicPr>
          <p:cNvPr id="7" name="Picture 3" descr="SA_scienze_logo_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4313"/>
            <a:ext cx="1614822" cy="69128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Connettore diritto 7"/>
          <p:cNvCxnSpPr/>
          <p:nvPr/>
        </p:nvCxnSpPr>
        <p:spPr>
          <a:xfrm flipV="1">
            <a:off x="1870360" y="559954"/>
            <a:ext cx="6120659" cy="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1941341" y="253216"/>
            <a:ext cx="2098523" cy="307777"/>
          </a:xfrm>
          <a:prstGeom prst="rect">
            <a:avLst/>
          </a:prstGeom>
          <a:noFill/>
        </p:spPr>
        <p:txBody>
          <a:bodyPr wrap="none" rtlCol="0">
            <a:spAutoFit/>
          </a:bodyPr>
          <a:lstStyle/>
          <a:p>
            <a:r>
              <a:rPr lang="it-IT" sz="1400" i="1" dirty="0" err="1"/>
              <a:t>R.Petacchi</a:t>
            </a:r>
            <a:r>
              <a:rPr lang="it-IT" sz="1400" i="1" dirty="0"/>
              <a:t>, 5 ottobre 2021</a:t>
            </a:r>
          </a:p>
        </p:txBody>
      </p:sp>
    </p:spTree>
    <p:extLst>
      <p:ext uri="{BB962C8B-B14F-4D97-AF65-F5344CB8AC3E}">
        <p14:creationId xmlns:p14="http://schemas.microsoft.com/office/powerpoint/2010/main" val="211957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20479" y="1910011"/>
            <a:ext cx="3893502" cy="461665"/>
          </a:xfrm>
          <a:prstGeom prst="rect">
            <a:avLst/>
          </a:prstGeom>
          <a:noFill/>
        </p:spPr>
        <p:txBody>
          <a:bodyPr wrap="none" rtlCol="0">
            <a:spAutoFit/>
          </a:bodyPr>
          <a:lstStyle/>
          <a:p>
            <a:r>
              <a:rPr lang="it-IT" sz="2400" b="1" i="1" dirty="0" err="1"/>
              <a:t>B.oleae</a:t>
            </a:r>
            <a:r>
              <a:rPr lang="it-IT" sz="2400" b="1" i="1" dirty="0"/>
              <a:t>: </a:t>
            </a:r>
            <a:r>
              <a:rPr lang="it-IT" sz="2400" b="1" dirty="0"/>
              <a:t>voli primaverili 2021</a:t>
            </a:r>
          </a:p>
        </p:txBody>
      </p:sp>
      <p:sp>
        <p:nvSpPr>
          <p:cNvPr id="4" name="CasellaDiTesto 3"/>
          <p:cNvSpPr txBox="1"/>
          <p:nvPr/>
        </p:nvSpPr>
        <p:spPr>
          <a:xfrm rot="16200000">
            <a:off x="1373322" y="4251437"/>
            <a:ext cx="2459006" cy="369332"/>
          </a:xfrm>
          <a:prstGeom prst="rect">
            <a:avLst/>
          </a:prstGeom>
          <a:noFill/>
        </p:spPr>
        <p:txBody>
          <a:bodyPr wrap="none" rtlCol="0">
            <a:spAutoFit/>
          </a:bodyPr>
          <a:lstStyle/>
          <a:p>
            <a:r>
              <a:rPr lang="it-IT" b="1" dirty="0"/>
              <a:t>Individui catturati (</a:t>
            </a:r>
            <a:r>
              <a:rPr lang="it-IT" b="1" dirty="0" err="1"/>
              <a:t>m+f</a:t>
            </a:r>
            <a:r>
              <a:rPr lang="it-IT" b="1" dirty="0"/>
              <a:t>)</a:t>
            </a:r>
          </a:p>
        </p:txBody>
      </p:sp>
      <p:sp>
        <p:nvSpPr>
          <p:cNvPr id="5" name="Rettangolo 4"/>
          <p:cNvSpPr/>
          <p:nvPr/>
        </p:nvSpPr>
        <p:spPr>
          <a:xfrm>
            <a:off x="3672154" y="6302214"/>
            <a:ext cx="2189931"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CasellaDiTesto 5"/>
          <p:cNvSpPr txBox="1"/>
          <p:nvPr/>
        </p:nvSpPr>
        <p:spPr>
          <a:xfrm>
            <a:off x="4362767" y="6333308"/>
            <a:ext cx="612668" cy="307777"/>
          </a:xfrm>
          <a:prstGeom prst="rect">
            <a:avLst/>
          </a:prstGeom>
          <a:noFill/>
        </p:spPr>
        <p:txBody>
          <a:bodyPr wrap="none" rtlCol="0">
            <a:spAutoFit/>
          </a:bodyPr>
          <a:lstStyle/>
          <a:p>
            <a:r>
              <a:rPr lang="it-IT" sz="1400" b="1" dirty="0"/>
              <a:t>aprile</a:t>
            </a:r>
          </a:p>
        </p:txBody>
      </p:sp>
      <p:sp>
        <p:nvSpPr>
          <p:cNvPr id="7" name="Rettangolo 6"/>
          <p:cNvSpPr/>
          <p:nvPr/>
        </p:nvSpPr>
        <p:spPr>
          <a:xfrm>
            <a:off x="5863781" y="6302211"/>
            <a:ext cx="2156713"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CasellaDiTesto 7"/>
          <p:cNvSpPr txBox="1"/>
          <p:nvPr/>
        </p:nvSpPr>
        <p:spPr>
          <a:xfrm>
            <a:off x="6501684" y="6334986"/>
            <a:ext cx="731162" cy="307777"/>
          </a:xfrm>
          <a:prstGeom prst="rect">
            <a:avLst/>
          </a:prstGeom>
          <a:noFill/>
        </p:spPr>
        <p:txBody>
          <a:bodyPr wrap="none" rtlCol="0">
            <a:spAutoFit/>
          </a:bodyPr>
          <a:lstStyle/>
          <a:p>
            <a:r>
              <a:rPr lang="it-IT" sz="1400" b="1" dirty="0"/>
              <a:t>maggio</a:t>
            </a:r>
          </a:p>
        </p:txBody>
      </p:sp>
      <p:sp>
        <p:nvSpPr>
          <p:cNvPr id="9" name="Rettangolo 8"/>
          <p:cNvSpPr/>
          <p:nvPr/>
        </p:nvSpPr>
        <p:spPr>
          <a:xfrm>
            <a:off x="3357363" y="6302207"/>
            <a:ext cx="315298"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1" name="Immagine 10"/>
          <p:cNvPicPr>
            <a:picLocks noChangeAspect="1"/>
          </p:cNvPicPr>
          <p:nvPr/>
        </p:nvPicPr>
        <p:blipFill>
          <a:blip r:embed="rId2"/>
          <a:stretch>
            <a:fillRect/>
          </a:stretch>
        </p:blipFill>
        <p:spPr>
          <a:xfrm>
            <a:off x="2870053" y="2450764"/>
            <a:ext cx="6257925" cy="3781425"/>
          </a:xfrm>
          <a:prstGeom prst="rect">
            <a:avLst/>
          </a:prstGeom>
        </p:spPr>
      </p:pic>
      <p:sp>
        <p:nvSpPr>
          <p:cNvPr id="12" name="Rettangolo 11"/>
          <p:cNvSpPr/>
          <p:nvPr/>
        </p:nvSpPr>
        <p:spPr>
          <a:xfrm>
            <a:off x="8025734" y="6300150"/>
            <a:ext cx="972955" cy="3740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CasellaDiTesto 12"/>
          <p:cNvSpPr txBox="1"/>
          <p:nvPr/>
        </p:nvSpPr>
        <p:spPr>
          <a:xfrm>
            <a:off x="8135056" y="6342087"/>
            <a:ext cx="688009" cy="307777"/>
          </a:xfrm>
          <a:prstGeom prst="rect">
            <a:avLst/>
          </a:prstGeom>
          <a:noFill/>
        </p:spPr>
        <p:txBody>
          <a:bodyPr wrap="none" rtlCol="0">
            <a:spAutoFit/>
          </a:bodyPr>
          <a:lstStyle/>
          <a:p>
            <a:r>
              <a:rPr lang="it-IT" sz="1400" b="1" dirty="0"/>
              <a:t>giugno</a:t>
            </a:r>
          </a:p>
        </p:txBody>
      </p:sp>
      <p:sp>
        <p:nvSpPr>
          <p:cNvPr id="14" name="CasellaDiTesto 13"/>
          <p:cNvSpPr txBox="1"/>
          <p:nvPr/>
        </p:nvSpPr>
        <p:spPr>
          <a:xfrm>
            <a:off x="2904084" y="6328950"/>
            <a:ext cx="648063" cy="307777"/>
          </a:xfrm>
          <a:prstGeom prst="rect">
            <a:avLst/>
          </a:prstGeom>
          <a:solidFill>
            <a:schemeClr val="bg1"/>
          </a:solidFill>
        </p:spPr>
        <p:txBody>
          <a:bodyPr wrap="none" rtlCol="0">
            <a:spAutoFit/>
          </a:bodyPr>
          <a:lstStyle/>
          <a:p>
            <a:r>
              <a:rPr lang="it-IT" sz="1400" b="1" dirty="0"/>
              <a:t>marzo</a:t>
            </a: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81039" y="775543"/>
            <a:ext cx="3426922" cy="1926475"/>
          </a:xfrm>
          <a:prstGeom prst="rect">
            <a:avLst/>
          </a:prstGeom>
        </p:spPr>
      </p:pic>
      <p:sp>
        <p:nvSpPr>
          <p:cNvPr id="16" name="CasellaDiTesto 15"/>
          <p:cNvSpPr txBox="1"/>
          <p:nvPr/>
        </p:nvSpPr>
        <p:spPr>
          <a:xfrm>
            <a:off x="189045" y="457108"/>
            <a:ext cx="5116914" cy="400110"/>
          </a:xfrm>
          <a:prstGeom prst="rect">
            <a:avLst/>
          </a:prstGeom>
          <a:noFill/>
        </p:spPr>
        <p:txBody>
          <a:bodyPr wrap="none" rtlCol="0">
            <a:spAutoFit/>
          </a:bodyPr>
          <a:lstStyle/>
          <a:p>
            <a:r>
              <a:rPr lang="it-IT" sz="2000" b="1" dirty="0">
                <a:solidFill>
                  <a:schemeClr val="bg1">
                    <a:lumMod val="50000"/>
                  </a:schemeClr>
                </a:solidFill>
              </a:rPr>
              <a:t>PIF COSEDIMODA: Seggiano (GR) (18 trappole)</a:t>
            </a:r>
          </a:p>
        </p:txBody>
      </p:sp>
      <p:sp>
        <p:nvSpPr>
          <p:cNvPr id="17" name="CasellaDiTesto 16"/>
          <p:cNvSpPr txBox="1"/>
          <p:nvPr/>
        </p:nvSpPr>
        <p:spPr>
          <a:xfrm>
            <a:off x="189841" y="798901"/>
            <a:ext cx="4262321" cy="400110"/>
          </a:xfrm>
          <a:prstGeom prst="rect">
            <a:avLst/>
          </a:prstGeom>
          <a:noFill/>
        </p:spPr>
        <p:txBody>
          <a:bodyPr wrap="none" rtlCol="0">
            <a:spAutoFit/>
          </a:bodyPr>
          <a:lstStyle/>
          <a:p>
            <a:r>
              <a:rPr lang="it-IT" sz="2000" b="1" dirty="0">
                <a:solidFill>
                  <a:schemeClr val="accent4">
                    <a:lumMod val="75000"/>
                  </a:schemeClr>
                </a:solidFill>
              </a:rPr>
              <a:t>PIF ECCEOLIO: Cetona (SI) (9 trappole) </a:t>
            </a:r>
          </a:p>
        </p:txBody>
      </p:sp>
      <p:sp>
        <p:nvSpPr>
          <p:cNvPr id="18" name="CasellaDiTesto 17"/>
          <p:cNvSpPr txBox="1"/>
          <p:nvPr/>
        </p:nvSpPr>
        <p:spPr>
          <a:xfrm>
            <a:off x="197836" y="146791"/>
            <a:ext cx="7893956" cy="400110"/>
          </a:xfrm>
          <a:prstGeom prst="rect">
            <a:avLst/>
          </a:prstGeom>
          <a:noFill/>
        </p:spPr>
        <p:txBody>
          <a:bodyPr wrap="none" rtlCol="0">
            <a:spAutoFit/>
          </a:bodyPr>
          <a:lstStyle/>
          <a:p>
            <a:r>
              <a:rPr lang="it-IT" sz="2000" b="1" dirty="0">
                <a:solidFill>
                  <a:srgbClr val="0070C0"/>
                </a:solidFill>
              </a:rPr>
              <a:t>Progetto </a:t>
            </a:r>
            <a:r>
              <a:rPr lang="it-IT" sz="2000" b="1" dirty="0" err="1">
                <a:solidFill>
                  <a:srgbClr val="0070C0"/>
                </a:solidFill>
              </a:rPr>
              <a:t>FarOSARE</a:t>
            </a:r>
            <a:r>
              <a:rPr lang="it-IT" sz="2000" b="1" dirty="0">
                <a:solidFill>
                  <a:srgbClr val="0070C0"/>
                </a:solidFill>
              </a:rPr>
              <a:t>: Capalbio, Semproniano, Pitigliano (GR) (18 trappole)</a:t>
            </a:r>
          </a:p>
        </p:txBody>
      </p:sp>
      <p:sp>
        <p:nvSpPr>
          <p:cNvPr id="19" name="CasellaDiTesto 18"/>
          <p:cNvSpPr txBox="1"/>
          <p:nvPr/>
        </p:nvSpPr>
        <p:spPr>
          <a:xfrm>
            <a:off x="169039" y="1109218"/>
            <a:ext cx="5156861" cy="400110"/>
          </a:xfrm>
          <a:prstGeom prst="rect">
            <a:avLst/>
          </a:prstGeom>
          <a:noFill/>
        </p:spPr>
        <p:txBody>
          <a:bodyPr wrap="none" rtlCol="0">
            <a:spAutoFit/>
          </a:bodyPr>
          <a:lstStyle/>
          <a:p>
            <a:r>
              <a:rPr lang="it-IT" sz="2000" b="1" dirty="0">
                <a:solidFill>
                  <a:srgbClr val="FFC000"/>
                </a:solidFill>
              </a:rPr>
              <a:t>PROGETTO OLIG+: Lucinasco (IM) (18 trappole)</a:t>
            </a:r>
          </a:p>
        </p:txBody>
      </p:sp>
    </p:spTree>
    <p:extLst>
      <p:ext uri="{BB962C8B-B14F-4D97-AF65-F5344CB8AC3E}">
        <p14:creationId xmlns:p14="http://schemas.microsoft.com/office/powerpoint/2010/main" val="127649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826584" y="1910017"/>
            <a:ext cx="2967992" cy="369332"/>
          </a:xfrm>
          <a:prstGeom prst="rect">
            <a:avLst/>
          </a:prstGeom>
          <a:noFill/>
        </p:spPr>
        <p:txBody>
          <a:bodyPr wrap="none" rtlCol="0">
            <a:spAutoFit/>
          </a:bodyPr>
          <a:lstStyle/>
          <a:p>
            <a:r>
              <a:rPr lang="it-IT" b="1" i="1" dirty="0" err="1"/>
              <a:t>B.oleae</a:t>
            </a:r>
            <a:r>
              <a:rPr lang="it-IT" b="1" i="1" dirty="0"/>
              <a:t>: </a:t>
            </a:r>
            <a:r>
              <a:rPr lang="it-IT" b="1" dirty="0"/>
              <a:t>voli primaverili 2021</a:t>
            </a:r>
          </a:p>
        </p:txBody>
      </p:sp>
      <p:sp>
        <p:nvSpPr>
          <p:cNvPr id="4" name="CasellaDiTesto 3"/>
          <p:cNvSpPr txBox="1"/>
          <p:nvPr/>
        </p:nvSpPr>
        <p:spPr>
          <a:xfrm rot="16200000">
            <a:off x="740275" y="4251443"/>
            <a:ext cx="2459006" cy="369332"/>
          </a:xfrm>
          <a:prstGeom prst="rect">
            <a:avLst/>
          </a:prstGeom>
          <a:noFill/>
        </p:spPr>
        <p:txBody>
          <a:bodyPr wrap="none" rtlCol="0">
            <a:spAutoFit/>
          </a:bodyPr>
          <a:lstStyle/>
          <a:p>
            <a:r>
              <a:rPr lang="it-IT" b="1" dirty="0"/>
              <a:t>Individui catturati (</a:t>
            </a:r>
            <a:r>
              <a:rPr lang="it-IT" b="1" dirty="0" err="1"/>
              <a:t>m+f</a:t>
            </a:r>
            <a:r>
              <a:rPr lang="it-IT" b="1" dirty="0"/>
              <a:t>)</a:t>
            </a:r>
          </a:p>
        </p:txBody>
      </p:sp>
      <p:sp>
        <p:nvSpPr>
          <p:cNvPr id="5" name="Rettangolo 4"/>
          <p:cNvSpPr/>
          <p:nvPr/>
        </p:nvSpPr>
        <p:spPr>
          <a:xfrm>
            <a:off x="3039107" y="6302220"/>
            <a:ext cx="2189931"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CasellaDiTesto 5"/>
          <p:cNvSpPr txBox="1"/>
          <p:nvPr/>
        </p:nvSpPr>
        <p:spPr>
          <a:xfrm>
            <a:off x="3729720" y="6333314"/>
            <a:ext cx="612668" cy="307777"/>
          </a:xfrm>
          <a:prstGeom prst="rect">
            <a:avLst/>
          </a:prstGeom>
          <a:noFill/>
        </p:spPr>
        <p:txBody>
          <a:bodyPr wrap="none" rtlCol="0">
            <a:spAutoFit/>
          </a:bodyPr>
          <a:lstStyle/>
          <a:p>
            <a:r>
              <a:rPr lang="it-IT" sz="1400" b="1" dirty="0"/>
              <a:t>aprile</a:t>
            </a:r>
          </a:p>
        </p:txBody>
      </p:sp>
      <p:sp>
        <p:nvSpPr>
          <p:cNvPr id="7" name="Rettangolo 6"/>
          <p:cNvSpPr/>
          <p:nvPr/>
        </p:nvSpPr>
        <p:spPr>
          <a:xfrm>
            <a:off x="5230734" y="6302217"/>
            <a:ext cx="2156713"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CasellaDiTesto 7"/>
          <p:cNvSpPr txBox="1"/>
          <p:nvPr/>
        </p:nvSpPr>
        <p:spPr>
          <a:xfrm>
            <a:off x="5868637" y="6334992"/>
            <a:ext cx="731162" cy="307777"/>
          </a:xfrm>
          <a:prstGeom prst="rect">
            <a:avLst/>
          </a:prstGeom>
          <a:noFill/>
        </p:spPr>
        <p:txBody>
          <a:bodyPr wrap="none" rtlCol="0">
            <a:spAutoFit/>
          </a:bodyPr>
          <a:lstStyle/>
          <a:p>
            <a:r>
              <a:rPr lang="it-IT" sz="1400" b="1" dirty="0"/>
              <a:t>maggio</a:t>
            </a:r>
          </a:p>
        </p:txBody>
      </p:sp>
      <p:sp>
        <p:nvSpPr>
          <p:cNvPr id="9" name="Rettangolo 8"/>
          <p:cNvSpPr/>
          <p:nvPr/>
        </p:nvSpPr>
        <p:spPr>
          <a:xfrm>
            <a:off x="2724316" y="6302213"/>
            <a:ext cx="315298"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1" name="Immagine 10"/>
          <p:cNvPicPr>
            <a:picLocks noChangeAspect="1"/>
          </p:cNvPicPr>
          <p:nvPr/>
        </p:nvPicPr>
        <p:blipFill>
          <a:blip r:embed="rId2"/>
          <a:stretch>
            <a:fillRect/>
          </a:stretch>
        </p:blipFill>
        <p:spPr>
          <a:xfrm>
            <a:off x="2237006" y="2450770"/>
            <a:ext cx="6257925" cy="3781425"/>
          </a:xfrm>
          <a:prstGeom prst="rect">
            <a:avLst/>
          </a:prstGeom>
        </p:spPr>
      </p:pic>
      <p:sp>
        <p:nvSpPr>
          <p:cNvPr id="12" name="Rettangolo 11"/>
          <p:cNvSpPr/>
          <p:nvPr/>
        </p:nvSpPr>
        <p:spPr>
          <a:xfrm>
            <a:off x="7392687" y="6300155"/>
            <a:ext cx="972955" cy="3740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CasellaDiTesto 12"/>
          <p:cNvSpPr txBox="1"/>
          <p:nvPr/>
        </p:nvSpPr>
        <p:spPr>
          <a:xfrm>
            <a:off x="7502009" y="6342093"/>
            <a:ext cx="688009" cy="307777"/>
          </a:xfrm>
          <a:prstGeom prst="rect">
            <a:avLst/>
          </a:prstGeom>
          <a:noFill/>
        </p:spPr>
        <p:txBody>
          <a:bodyPr wrap="none" rtlCol="0">
            <a:spAutoFit/>
          </a:bodyPr>
          <a:lstStyle/>
          <a:p>
            <a:r>
              <a:rPr lang="it-IT" sz="1400" b="1" dirty="0"/>
              <a:t>giugno</a:t>
            </a:r>
          </a:p>
        </p:txBody>
      </p:sp>
      <p:sp>
        <p:nvSpPr>
          <p:cNvPr id="14" name="CasellaDiTesto 13"/>
          <p:cNvSpPr txBox="1"/>
          <p:nvPr/>
        </p:nvSpPr>
        <p:spPr>
          <a:xfrm>
            <a:off x="2271037" y="6328956"/>
            <a:ext cx="648063" cy="307777"/>
          </a:xfrm>
          <a:prstGeom prst="rect">
            <a:avLst/>
          </a:prstGeom>
          <a:solidFill>
            <a:schemeClr val="bg1"/>
          </a:solidFill>
        </p:spPr>
        <p:txBody>
          <a:bodyPr wrap="none" rtlCol="0">
            <a:spAutoFit/>
          </a:bodyPr>
          <a:lstStyle/>
          <a:p>
            <a:r>
              <a:rPr lang="it-IT" sz="1400" b="1" dirty="0"/>
              <a:t>marzo</a:t>
            </a: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81039" y="775543"/>
            <a:ext cx="3426922" cy="1926475"/>
          </a:xfrm>
          <a:prstGeom prst="rect">
            <a:avLst/>
          </a:prstGeom>
        </p:spPr>
      </p:pic>
      <p:sp>
        <p:nvSpPr>
          <p:cNvPr id="2" name="Rettangolo 1"/>
          <p:cNvSpPr/>
          <p:nvPr/>
        </p:nvSpPr>
        <p:spPr bwMode="auto">
          <a:xfrm>
            <a:off x="4712677" y="2671186"/>
            <a:ext cx="3652965" cy="2975212"/>
          </a:xfrm>
          <a:prstGeom prst="rect">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20" name="CasellaDiTesto 19"/>
          <p:cNvSpPr txBox="1"/>
          <p:nvPr/>
        </p:nvSpPr>
        <p:spPr>
          <a:xfrm>
            <a:off x="189045" y="457108"/>
            <a:ext cx="5116914" cy="400110"/>
          </a:xfrm>
          <a:prstGeom prst="rect">
            <a:avLst/>
          </a:prstGeom>
          <a:noFill/>
        </p:spPr>
        <p:txBody>
          <a:bodyPr wrap="none" rtlCol="0">
            <a:spAutoFit/>
          </a:bodyPr>
          <a:lstStyle/>
          <a:p>
            <a:r>
              <a:rPr lang="it-IT" sz="2000" b="1" dirty="0">
                <a:solidFill>
                  <a:schemeClr val="bg1">
                    <a:lumMod val="50000"/>
                  </a:schemeClr>
                </a:solidFill>
              </a:rPr>
              <a:t>PIF COSEDIMODA: Seggiano (GR) (18 trappole)</a:t>
            </a:r>
          </a:p>
        </p:txBody>
      </p:sp>
      <p:sp>
        <p:nvSpPr>
          <p:cNvPr id="21" name="CasellaDiTesto 20"/>
          <p:cNvSpPr txBox="1"/>
          <p:nvPr/>
        </p:nvSpPr>
        <p:spPr>
          <a:xfrm>
            <a:off x="189841" y="798901"/>
            <a:ext cx="4262321" cy="400110"/>
          </a:xfrm>
          <a:prstGeom prst="rect">
            <a:avLst/>
          </a:prstGeom>
          <a:noFill/>
        </p:spPr>
        <p:txBody>
          <a:bodyPr wrap="none" rtlCol="0">
            <a:spAutoFit/>
          </a:bodyPr>
          <a:lstStyle/>
          <a:p>
            <a:r>
              <a:rPr lang="it-IT" sz="2000" b="1" dirty="0">
                <a:solidFill>
                  <a:schemeClr val="accent4">
                    <a:lumMod val="75000"/>
                  </a:schemeClr>
                </a:solidFill>
              </a:rPr>
              <a:t>PIF ECCEOLIO: Cetona (SI) (9 trappole) </a:t>
            </a:r>
          </a:p>
        </p:txBody>
      </p:sp>
      <p:sp>
        <p:nvSpPr>
          <p:cNvPr id="22" name="CasellaDiTesto 21"/>
          <p:cNvSpPr txBox="1"/>
          <p:nvPr/>
        </p:nvSpPr>
        <p:spPr>
          <a:xfrm>
            <a:off x="197836" y="146791"/>
            <a:ext cx="7893956" cy="400110"/>
          </a:xfrm>
          <a:prstGeom prst="rect">
            <a:avLst/>
          </a:prstGeom>
          <a:noFill/>
        </p:spPr>
        <p:txBody>
          <a:bodyPr wrap="none" rtlCol="0">
            <a:spAutoFit/>
          </a:bodyPr>
          <a:lstStyle/>
          <a:p>
            <a:r>
              <a:rPr lang="it-IT" sz="2000" b="1" dirty="0">
                <a:solidFill>
                  <a:srgbClr val="0070C0"/>
                </a:solidFill>
              </a:rPr>
              <a:t>Progetto </a:t>
            </a:r>
            <a:r>
              <a:rPr lang="it-IT" sz="2000" b="1" dirty="0" err="1">
                <a:solidFill>
                  <a:srgbClr val="0070C0"/>
                </a:solidFill>
              </a:rPr>
              <a:t>FarOSARE</a:t>
            </a:r>
            <a:r>
              <a:rPr lang="it-IT" sz="2000" b="1" dirty="0">
                <a:solidFill>
                  <a:srgbClr val="0070C0"/>
                </a:solidFill>
              </a:rPr>
              <a:t>: Capalbio, Semproniano, Pitigliano (GR) (18 trappole)</a:t>
            </a:r>
          </a:p>
        </p:txBody>
      </p:sp>
      <p:sp>
        <p:nvSpPr>
          <p:cNvPr id="23" name="CasellaDiTesto 22"/>
          <p:cNvSpPr txBox="1"/>
          <p:nvPr/>
        </p:nvSpPr>
        <p:spPr>
          <a:xfrm>
            <a:off x="169039" y="1109218"/>
            <a:ext cx="5156861" cy="400110"/>
          </a:xfrm>
          <a:prstGeom prst="rect">
            <a:avLst/>
          </a:prstGeom>
          <a:noFill/>
        </p:spPr>
        <p:txBody>
          <a:bodyPr wrap="none" rtlCol="0">
            <a:spAutoFit/>
          </a:bodyPr>
          <a:lstStyle/>
          <a:p>
            <a:r>
              <a:rPr lang="it-IT" sz="2000" b="1" dirty="0">
                <a:solidFill>
                  <a:srgbClr val="FFC000"/>
                </a:solidFill>
              </a:rPr>
              <a:t>PROGETTO OLIG+: Lucinasco (IM) (18 trappole)</a:t>
            </a:r>
          </a:p>
        </p:txBody>
      </p:sp>
    </p:spTree>
    <p:extLst>
      <p:ext uri="{BB962C8B-B14F-4D97-AF65-F5344CB8AC3E}">
        <p14:creationId xmlns:p14="http://schemas.microsoft.com/office/powerpoint/2010/main" val="1835250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a:blip r:embed="rId3"/>
          <a:stretch>
            <a:fillRect/>
          </a:stretch>
        </p:blipFill>
        <p:spPr>
          <a:xfrm>
            <a:off x="5963522" y="3414452"/>
            <a:ext cx="4426447" cy="2457779"/>
          </a:xfrm>
          <a:prstGeom prst="rect">
            <a:avLst/>
          </a:prstGeom>
        </p:spPr>
      </p:pic>
      <p:sp>
        <p:nvSpPr>
          <p:cNvPr id="5" name="CasellaDiTesto 4"/>
          <p:cNvSpPr txBox="1"/>
          <p:nvPr/>
        </p:nvSpPr>
        <p:spPr>
          <a:xfrm>
            <a:off x="457201" y="525386"/>
            <a:ext cx="5262052" cy="5355312"/>
          </a:xfrm>
          <a:prstGeom prst="rect">
            <a:avLst/>
          </a:prstGeom>
          <a:noFill/>
          <a:ln>
            <a:solidFill>
              <a:srgbClr val="FF0000"/>
            </a:solidFill>
          </a:ln>
        </p:spPr>
        <p:txBody>
          <a:bodyPr wrap="square" rtlCol="0">
            <a:spAutoFit/>
          </a:bodyPr>
          <a:lstStyle/>
          <a:p>
            <a:pPr algn="just"/>
            <a:r>
              <a:rPr lang="it-IT" b="1" dirty="0"/>
              <a:t>Questo viene confermato se osserviamo l’andamento osservato negli anni precedenti, 2003-2016 (A) e li confrontiamo con il 2021 (B).</a:t>
            </a:r>
          </a:p>
          <a:p>
            <a:pPr algn="just"/>
            <a:endParaRPr lang="it-IT" b="1" dirty="0"/>
          </a:p>
          <a:p>
            <a:pPr algn="just"/>
            <a:r>
              <a:rPr lang="it-IT" b="1" dirty="0"/>
              <a:t>Sembra evidenziarsi una </a:t>
            </a:r>
            <a:r>
              <a:rPr lang="it-IT" b="1" dirty="0">
                <a:solidFill>
                  <a:srgbClr val="FF0000"/>
                </a:solidFill>
              </a:rPr>
              <a:t>nuvola di punti </a:t>
            </a:r>
            <a:r>
              <a:rPr lang="it-IT" b="1" dirty="0"/>
              <a:t>che vanno oltre la data (21 aprile) che i dati del 2003-2016 hanno messo in evidenza come quella del «picco di volo primaverile» </a:t>
            </a:r>
          </a:p>
          <a:p>
            <a:pPr algn="just"/>
            <a:endParaRPr lang="it-IT" b="1" dirty="0"/>
          </a:p>
          <a:p>
            <a:pPr algn="just"/>
            <a:r>
              <a:rPr lang="it-IT" b="1" u="sng" dirty="0"/>
              <a:t>Le domande sperimentali sono: </a:t>
            </a:r>
          </a:p>
          <a:p>
            <a:pPr marL="257175" indent="-257175" algn="just">
              <a:buFont typeface="+mj-lt"/>
              <a:buAutoNum type="arabicPeriod"/>
            </a:pPr>
            <a:r>
              <a:rPr lang="it-IT" b="1" dirty="0"/>
              <a:t>la popolazione di adulti che mi vola nell’oliveto dopo il 21 aprile a quale ovideposizione autunnale è riferibile?</a:t>
            </a:r>
          </a:p>
          <a:p>
            <a:pPr marL="257175" indent="-257175" algn="just">
              <a:buFont typeface="+mj-lt"/>
              <a:buAutoNum type="arabicPeriod"/>
            </a:pPr>
            <a:r>
              <a:rPr lang="it-IT" b="1" dirty="0"/>
              <a:t>La mosca delle olive, se le condizioni climatiche glielo consentono (T°C medie &gt; 12°C), ovidepone anche dopo ottobre (il 15)?</a:t>
            </a:r>
          </a:p>
          <a:p>
            <a:pPr marL="257175" indent="-257175" algn="just">
              <a:buFont typeface="+mj-lt"/>
              <a:buAutoNum type="arabicPeriod"/>
            </a:pPr>
            <a:r>
              <a:rPr lang="it-IT" b="1" dirty="0"/>
              <a:t>I voli di maggio sono il risultato di ovideposizioni che in autunno si protraggono fino a quando le temperature sono favorevoli e le olive disponibili?</a:t>
            </a:r>
          </a:p>
        </p:txBody>
      </p:sp>
      <p:pic>
        <p:nvPicPr>
          <p:cNvPr id="2" name="Immagine 1"/>
          <p:cNvPicPr>
            <a:picLocks noChangeAspect="1"/>
          </p:cNvPicPr>
          <p:nvPr/>
        </p:nvPicPr>
        <p:blipFill>
          <a:blip r:embed="rId4"/>
          <a:stretch>
            <a:fillRect/>
          </a:stretch>
        </p:blipFill>
        <p:spPr>
          <a:xfrm>
            <a:off x="5962222" y="888417"/>
            <a:ext cx="4432697" cy="2526030"/>
          </a:xfrm>
          <a:prstGeom prst="rect">
            <a:avLst/>
          </a:prstGeom>
        </p:spPr>
      </p:pic>
      <p:cxnSp>
        <p:nvCxnSpPr>
          <p:cNvPr id="4" name="Connettore diritto 3"/>
          <p:cNvCxnSpPr/>
          <p:nvPr/>
        </p:nvCxnSpPr>
        <p:spPr>
          <a:xfrm>
            <a:off x="8343359" y="980080"/>
            <a:ext cx="20472" cy="4915856"/>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9789692" y="929441"/>
            <a:ext cx="514885" cy="415498"/>
          </a:xfrm>
          <a:prstGeom prst="rect">
            <a:avLst/>
          </a:prstGeom>
          <a:noFill/>
        </p:spPr>
        <p:txBody>
          <a:bodyPr wrap="none" rtlCol="0">
            <a:spAutoFit/>
          </a:bodyPr>
          <a:lstStyle/>
          <a:p>
            <a:r>
              <a:rPr lang="it-IT" sz="2100" b="1" dirty="0"/>
              <a:t>(A)</a:t>
            </a:r>
          </a:p>
        </p:txBody>
      </p:sp>
      <p:sp>
        <p:nvSpPr>
          <p:cNvPr id="7" name="CasellaDiTesto 6"/>
          <p:cNvSpPr txBox="1"/>
          <p:nvPr/>
        </p:nvSpPr>
        <p:spPr>
          <a:xfrm>
            <a:off x="9831803" y="3413963"/>
            <a:ext cx="502061" cy="415498"/>
          </a:xfrm>
          <a:prstGeom prst="rect">
            <a:avLst/>
          </a:prstGeom>
          <a:noFill/>
        </p:spPr>
        <p:txBody>
          <a:bodyPr wrap="none" rtlCol="0">
            <a:spAutoFit/>
          </a:bodyPr>
          <a:lstStyle/>
          <a:p>
            <a:r>
              <a:rPr lang="it-IT" sz="2100" b="1" dirty="0"/>
              <a:t>(B)</a:t>
            </a:r>
          </a:p>
        </p:txBody>
      </p:sp>
      <p:sp>
        <p:nvSpPr>
          <p:cNvPr id="9" name="CasellaDiTesto 8"/>
          <p:cNvSpPr txBox="1"/>
          <p:nvPr/>
        </p:nvSpPr>
        <p:spPr>
          <a:xfrm>
            <a:off x="7876953" y="971553"/>
            <a:ext cx="1018227" cy="369332"/>
          </a:xfrm>
          <a:prstGeom prst="rect">
            <a:avLst/>
          </a:prstGeom>
          <a:solidFill>
            <a:schemeClr val="bg1"/>
          </a:solidFill>
        </p:spPr>
        <p:txBody>
          <a:bodyPr wrap="none" rtlCol="0">
            <a:spAutoFit/>
          </a:bodyPr>
          <a:lstStyle/>
          <a:p>
            <a:r>
              <a:rPr lang="it-IT" b="1" dirty="0">
                <a:solidFill>
                  <a:srgbClr val="00B050"/>
                </a:solidFill>
              </a:rPr>
              <a:t>21 aprile</a:t>
            </a:r>
          </a:p>
        </p:txBody>
      </p:sp>
      <p:cxnSp>
        <p:nvCxnSpPr>
          <p:cNvPr id="11" name="Connettore diritto 10"/>
          <p:cNvCxnSpPr/>
          <p:nvPr/>
        </p:nvCxnSpPr>
        <p:spPr>
          <a:xfrm>
            <a:off x="6192717" y="948104"/>
            <a:ext cx="20472" cy="4915856"/>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Rettangolo 2"/>
          <p:cNvSpPr/>
          <p:nvPr/>
        </p:nvSpPr>
        <p:spPr>
          <a:xfrm>
            <a:off x="6268387" y="948104"/>
            <a:ext cx="1191352" cy="369332"/>
          </a:xfrm>
          <a:prstGeom prst="rect">
            <a:avLst/>
          </a:prstGeom>
        </p:spPr>
        <p:txBody>
          <a:bodyPr wrap="none">
            <a:spAutoFit/>
          </a:bodyPr>
          <a:lstStyle/>
          <a:p>
            <a:r>
              <a:rPr lang="it-IT" b="1" dirty="0"/>
              <a:t>2003-2016</a:t>
            </a:r>
            <a:endParaRPr lang="it-IT" dirty="0"/>
          </a:p>
        </p:txBody>
      </p:sp>
      <p:sp>
        <p:nvSpPr>
          <p:cNvPr id="13" name="Rettangolo 12"/>
          <p:cNvSpPr/>
          <p:nvPr/>
        </p:nvSpPr>
        <p:spPr>
          <a:xfrm>
            <a:off x="6420788" y="3441926"/>
            <a:ext cx="652743" cy="369332"/>
          </a:xfrm>
          <a:prstGeom prst="rect">
            <a:avLst/>
          </a:prstGeom>
        </p:spPr>
        <p:txBody>
          <a:bodyPr wrap="none">
            <a:spAutoFit/>
          </a:bodyPr>
          <a:lstStyle/>
          <a:p>
            <a:r>
              <a:rPr lang="it-IT" b="1" dirty="0"/>
              <a:t>2021</a:t>
            </a:r>
            <a:endParaRPr lang="it-IT" dirty="0"/>
          </a:p>
        </p:txBody>
      </p:sp>
      <p:sp>
        <p:nvSpPr>
          <p:cNvPr id="8" name="Ovale 7"/>
          <p:cNvSpPr/>
          <p:nvPr/>
        </p:nvSpPr>
        <p:spPr bwMode="auto">
          <a:xfrm>
            <a:off x="8363831" y="4350327"/>
            <a:ext cx="1224945" cy="1274618"/>
          </a:xfrm>
          <a:prstGeom prst="ellipse">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15" name="Ovale 14"/>
          <p:cNvSpPr/>
          <p:nvPr/>
        </p:nvSpPr>
        <p:spPr bwMode="auto">
          <a:xfrm>
            <a:off x="2974417" y="1551710"/>
            <a:ext cx="1589654" cy="484909"/>
          </a:xfrm>
          <a:prstGeom prst="ellipse">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cxnSp>
        <p:nvCxnSpPr>
          <p:cNvPr id="12" name="Connettore 2 11"/>
          <p:cNvCxnSpPr/>
          <p:nvPr/>
        </p:nvCxnSpPr>
        <p:spPr>
          <a:xfrm>
            <a:off x="4564071" y="1939636"/>
            <a:ext cx="3914911" cy="2604655"/>
          </a:xfrm>
          <a:prstGeom prst="straightConnector1">
            <a:avLst/>
          </a:prstGeom>
          <a:ln w="254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59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38150" y="169546"/>
            <a:ext cx="7328847" cy="830997"/>
          </a:xfrm>
          <a:prstGeom prst="rect">
            <a:avLst/>
          </a:prstGeom>
        </p:spPr>
        <p:txBody>
          <a:bodyPr wrap="square">
            <a:spAutoFit/>
          </a:bodyPr>
          <a:lstStyle/>
          <a:p>
            <a:pPr algn="ctr"/>
            <a:r>
              <a:rPr lang="it-IT" sz="2400" b="1" dirty="0">
                <a:latin typeface="Calibri" panose="020F0502020204030204" pitchFamily="34" charset="0"/>
                <a:ea typeface="Calibri" panose="020F0502020204030204" pitchFamily="34" charset="0"/>
              </a:rPr>
              <a:t>Il clima e la sua influenza sul ciclo della mosca delle olive e sulla gravità degli attacchi</a:t>
            </a:r>
          </a:p>
        </p:txBody>
      </p:sp>
      <p:sp>
        <p:nvSpPr>
          <p:cNvPr id="3" name="Rettangolo 2"/>
          <p:cNvSpPr/>
          <p:nvPr/>
        </p:nvSpPr>
        <p:spPr>
          <a:xfrm>
            <a:off x="6142399" y="1405160"/>
            <a:ext cx="3577716" cy="400110"/>
          </a:xfrm>
          <a:prstGeom prst="rect">
            <a:avLst/>
          </a:prstGeom>
          <a:solidFill>
            <a:srgbClr val="CCFF66"/>
          </a:solidFill>
          <a:ln>
            <a:solidFill>
              <a:srgbClr val="FF0000"/>
            </a:solidFill>
          </a:ln>
        </p:spPr>
        <p:txBody>
          <a:bodyPr wrap="square">
            <a:spAutoFit/>
          </a:bodyPr>
          <a:lstStyle/>
          <a:p>
            <a:pPr algn="ctr"/>
            <a:r>
              <a:rPr lang="it-IT" sz="2000" b="1" dirty="0">
                <a:solidFill>
                  <a:srgbClr val="FF0000"/>
                </a:solidFill>
                <a:latin typeface="Calibri" panose="020F0502020204030204" pitchFamily="34" charset="0"/>
                <a:ea typeface="Calibri" panose="020F0502020204030204" pitchFamily="34" charset="0"/>
              </a:rPr>
              <a:t>    da luglio a novembre         </a:t>
            </a:r>
          </a:p>
        </p:txBody>
      </p:sp>
      <p:sp>
        <p:nvSpPr>
          <p:cNvPr id="21" name="Rectangle 3"/>
          <p:cNvSpPr>
            <a:spLocks noChangeArrowheads="1"/>
          </p:cNvSpPr>
          <p:nvPr/>
        </p:nvSpPr>
        <p:spPr bwMode="auto">
          <a:xfrm>
            <a:off x="1824176" y="2143879"/>
            <a:ext cx="720111" cy="360363"/>
          </a:xfrm>
          <a:prstGeom prst="rect">
            <a:avLst/>
          </a:prstGeom>
          <a:no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22" name="Rectangle 4"/>
          <p:cNvSpPr>
            <a:spLocks noChangeArrowheads="1"/>
          </p:cNvSpPr>
          <p:nvPr/>
        </p:nvSpPr>
        <p:spPr bwMode="auto">
          <a:xfrm>
            <a:off x="2541106" y="2143879"/>
            <a:ext cx="718562" cy="360363"/>
          </a:xfrm>
          <a:prstGeom prst="rect">
            <a:avLst/>
          </a:prstGeom>
          <a:no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23" name="Rectangle 5"/>
          <p:cNvSpPr>
            <a:spLocks noChangeArrowheads="1"/>
          </p:cNvSpPr>
          <p:nvPr/>
        </p:nvSpPr>
        <p:spPr bwMode="auto">
          <a:xfrm>
            <a:off x="3262368" y="2143879"/>
            <a:ext cx="720111" cy="360363"/>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24" name="Rectangle 6"/>
          <p:cNvSpPr>
            <a:spLocks noChangeArrowheads="1"/>
          </p:cNvSpPr>
          <p:nvPr/>
        </p:nvSpPr>
        <p:spPr bwMode="auto">
          <a:xfrm>
            <a:off x="3977751" y="2143879"/>
            <a:ext cx="720111" cy="360363"/>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25" name="Rectangle 7"/>
          <p:cNvSpPr>
            <a:spLocks noChangeArrowheads="1"/>
          </p:cNvSpPr>
          <p:nvPr/>
        </p:nvSpPr>
        <p:spPr bwMode="auto">
          <a:xfrm>
            <a:off x="4702177" y="2143879"/>
            <a:ext cx="720111" cy="360363"/>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26" name="Rectangle 8"/>
          <p:cNvSpPr>
            <a:spLocks noChangeArrowheads="1"/>
          </p:cNvSpPr>
          <p:nvPr/>
        </p:nvSpPr>
        <p:spPr bwMode="auto">
          <a:xfrm>
            <a:off x="5422288" y="2143879"/>
            <a:ext cx="720111" cy="360363"/>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27" name="Rectangle 9"/>
          <p:cNvSpPr>
            <a:spLocks noChangeArrowheads="1"/>
          </p:cNvSpPr>
          <p:nvPr/>
        </p:nvSpPr>
        <p:spPr bwMode="auto">
          <a:xfrm>
            <a:off x="6142400" y="2143879"/>
            <a:ext cx="720111" cy="360363"/>
          </a:xfrm>
          <a:prstGeom prst="rect">
            <a:avLst/>
          </a:prstGeom>
          <a:solidFill>
            <a:srgbClr val="CC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b="1">
              <a:solidFill>
                <a:srgbClr val="FF0000"/>
              </a:solidFill>
              <a:latin typeface="Arial" panose="020B0604020202020204" pitchFamily="34" charset="0"/>
            </a:endParaRPr>
          </a:p>
        </p:txBody>
      </p:sp>
      <p:sp>
        <p:nvSpPr>
          <p:cNvPr id="28" name="Rectangle 10"/>
          <p:cNvSpPr>
            <a:spLocks noChangeArrowheads="1"/>
          </p:cNvSpPr>
          <p:nvPr/>
        </p:nvSpPr>
        <p:spPr bwMode="auto">
          <a:xfrm>
            <a:off x="6862511" y="2143879"/>
            <a:ext cx="720111" cy="360363"/>
          </a:xfrm>
          <a:prstGeom prst="rect">
            <a:avLst/>
          </a:prstGeom>
          <a:solidFill>
            <a:srgbClr val="CC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b="1">
              <a:solidFill>
                <a:srgbClr val="FF0000"/>
              </a:solidFill>
              <a:latin typeface="Arial" panose="020B0604020202020204" pitchFamily="34" charset="0"/>
            </a:endParaRPr>
          </a:p>
        </p:txBody>
      </p:sp>
      <p:sp>
        <p:nvSpPr>
          <p:cNvPr id="29" name="Rectangle 11"/>
          <p:cNvSpPr>
            <a:spLocks noChangeArrowheads="1"/>
          </p:cNvSpPr>
          <p:nvPr/>
        </p:nvSpPr>
        <p:spPr bwMode="auto">
          <a:xfrm>
            <a:off x="7582622" y="2143879"/>
            <a:ext cx="720111" cy="360363"/>
          </a:xfrm>
          <a:prstGeom prst="rect">
            <a:avLst/>
          </a:prstGeom>
          <a:solidFill>
            <a:srgbClr val="CC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b="1">
              <a:solidFill>
                <a:srgbClr val="FF0000"/>
              </a:solidFill>
              <a:latin typeface="Arial" panose="020B0604020202020204" pitchFamily="34" charset="0"/>
            </a:endParaRPr>
          </a:p>
        </p:txBody>
      </p:sp>
      <p:sp>
        <p:nvSpPr>
          <p:cNvPr id="30" name="Rectangle 12"/>
          <p:cNvSpPr>
            <a:spLocks noChangeArrowheads="1"/>
          </p:cNvSpPr>
          <p:nvPr/>
        </p:nvSpPr>
        <p:spPr bwMode="auto">
          <a:xfrm>
            <a:off x="8302733" y="2143879"/>
            <a:ext cx="720111" cy="360363"/>
          </a:xfrm>
          <a:prstGeom prst="rect">
            <a:avLst/>
          </a:prstGeom>
          <a:solidFill>
            <a:srgbClr val="CC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b="1">
              <a:solidFill>
                <a:srgbClr val="FF0000"/>
              </a:solidFill>
              <a:latin typeface="Arial" panose="020B0604020202020204" pitchFamily="34" charset="0"/>
            </a:endParaRPr>
          </a:p>
        </p:txBody>
      </p:sp>
      <p:sp>
        <p:nvSpPr>
          <p:cNvPr id="32" name="Rectangle 14"/>
          <p:cNvSpPr>
            <a:spLocks noChangeArrowheads="1"/>
          </p:cNvSpPr>
          <p:nvPr/>
        </p:nvSpPr>
        <p:spPr bwMode="auto">
          <a:xfrm>
            <a:off x="9733430" y="2143879"/>
            <a:ext cx="720111" cy="360363"/>
          </a:xfrm>
          <a:prstGeom prst="rect">
            <a:avLst/>
          </a:prstGeom>
          <a:no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10" name="Rettangolo 33"/>
          <p:cNvSpPr>
            <a:spLocks noChangeArrowheads="1"/>
          </p:cNvSpPr>
          <p:nvPr/>
        </p:nvSpPr>
        <p:spPr bwMode="auto">
          <a:xfrm>
            <a:off x="2557169" y="2202616"/>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11" name="Rettangolo 34"/>
          <p:cNvSpPr>
            <a:spLocks noChangeArrowheads="1"/>
          </p:cNvSpPr>
          <p:nvPr/>
        </p:nvSpPr>
        <p:spPr bwMode="auto">
          <a:xfrm>
            <a:off x="3384979" y="2202616"/>
            <a:ext cx="541337" cy="246062"/>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12" name="Rettangolo 35"/>
          <p:cNvSpPr>
            <a:spLocks noChangeArrowheads="1"/>
          </p:cNvSpPr>
          <p:nvPr/>
        </p:nvSpPr>
        <p:spPr bwMode="auto">
          <a:xfrm>
            <a:off x="4060821" y="2202616"/>
            <a:ext cx="511175" cy="246062"/>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13" name="Rettangolo 36"/>
          <p:cNvSpPr>
            <a:spLocks noChangeArrowheads="1"/>
          </p:cNvSpPr>
          <p:nvPr/>
        </p:nvSpPr>
        <p:spPr bwMode="auto">
          <a:xfrm>
            <a:off x="4749653" y="2202616"/>
            <a:ext cx="603250" cy="246062"/>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14" name="Rettangolo 37"/>
          <p:cNvSpPr>
            <a:spLocks noChangeArrowheads="1"/>
          </p:cNvSpPr>
          <p:nvPr/>
        </p:nvSpPr>
        <p:spPr bwMode="auto">
          <a:xfrm>
            <a:off x="5473553" y="2202616"/>
            <a:ext cx="595312" cy="246062"/>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15" name="Rettangolo 38"/>
          <p:cNvSpPr>
            <a:spLocks noChangeArrowheads="1"/>
          </p:cNvSpPr>
          <p:nvPr/>
        </p:nvSpPr>
        <p:spPr bwMode="auto">
          <a:xfrm>
            <a:off x="6213329" y="2202617"/>
            <a:ext cx="569387" cy="24622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b="1">
                <a:solidFill>
                  <a:srgbClr val="FF0000"/>
                </a:solidFill>
                <a:latin typeface="Arial" panose="020B0604020202020204" pitchFamily="34" charset="0"/>
              </a:rPr>
              <a:t>Luglio</a:t>
            </a:r>
          </a:p>
        </p:txBody>
      </p:sp>
      <p:sp>
        <p:nvSpPr>
          <p:cNvPr id="16" name="Rettangolo 39"/>
          <p:cNvSpPr>
            <a:spLocks noChangeArrowheads="1"/>
          </p:cNvSpPr>
          <p:nvPr/>
        </p:nvSpPr>
        <p:spPr bwMode="auto">
          <a:xfrm>
            <a:off x="6929291" y="2202617"/>
            <a:ext cx="627095" cy="24622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b="1" dirty="0">
                <a:solidFill>
                  <a:srgbClr val="FF0000"/>
                </a:solidFill>
                <a:latin typeface="Arial" panose="020B0604020202020204" pitchFamily="34" charset="0"/>
              </a:rPr>
              <a:t>Agosto</a:t>
            </a:r>
          </a:p>
        </p:txBody>
      </p:sp>
      <p:sp>
        <p:nvSpPr>
          <p:cNvPr id="17" name="Rettangolo 40"/>
          <p:cNvSpPr>
            <a:spLocks noChangeArrowheads="1"/>
          </p:cNvSpPr>
          <p:nvPr/>
        </p:nvSpPr>
        <p:spPr bwMode="auto">
          <a:xfrm>
            <a:off x="7553179" y="2202617"/>
            <a:ext cx="809837" cy="24622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b="1" dirty="0">
                <a:solidFill>
                  <a:srgbClr val="FF0000"/>
                </a:solidFill>
                <a:latin typeface="Arial" panose="020B0604020202020204" pitchFamily="34" charset="0"/>
              </a:rPr>
              <a:t>Settembre</a:t>
            </a:r>
          </a:p>
        </p:txBody>
      </p:sp>
      <p:sp>
        <p:nvSpPr>
          <p:cNvPr id="18" name="Rettangolo 41"/>
          <p:cNvSpPr>
            <a:spLocks noChangeArrowheads="1"/>
          </p:cNvSpPr>
          <p:nvPr/>
        </p:nvSpPr>
        <p:spPr bwMode="auto">
          <a:xfrm>
            <a:off x="8340578" y="2202617"/>
            <a:ext cx="647934" cy="24622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b="1">
                <a:solidFill>
                  <a:srgbClr val="FF0000"/>
                </a:solidFill>
                <a:latin typeface="Arial" panose="020B0604020202020204" pitchFamily="34" charset="0"/>
              </a:rPr>
              <a:t>Ottobre</a:t>
            </a:r>
          </a:p>
        </p:txBody>
      </p:sp>
      <p:sp>
        <p:nvSpPr>
          <p:cNvPr id="20" name="Rettangolo 43"/>
          <p:cNvSpPr>
            <a:spLocks noChangeArrowheads="1"/>
          </p:cNvSpPr>
          <p:nvPr/>
        </p:nvSpPr>
        <p:spPr bwMode="auto">
          <a:xfrm>
            <a:off x="9720115" y="2202616"/>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sp>
        <p:nvSpPr>
          <p:cNvPr id="33" name="Rectangle 12"/>
          <p:cNvSpPr>
            <a:spLocks noChangeArrowheads="1"/>
          </p:cNvSpPr>
          <p:nvPr/>
        </p:nvSpPr>
        <p:spPr bwMode="auto">
          <a:xfrm>
            <a:off x="9027502" y="2143874"/>
            <a:ext cx="720111" cy="360363"/>
          </a:xfrm>
          <a:prstGeom prst="rect">
            <a:avLst/>
          </a:prstGeom>
          <a:solidFill>
            <a:srgbClr val="CC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b="1">
              <a:solidFill>
                <a:srgbClr val="FF0000"/>
              </a:solidFill>
              <a:latin typeface="Arial" panose="020B0604020202020204" pitchFamily="34" charset="0"/>
            </a:endParaRPr>
          </a:p>
        </p:txBody>
      </p:sp>
      <p:sp>
        <p:nvSpPr>
          <p:cNvPr id="34" name="Rettangolo 41"/>
          <p:cNvSpPr>
            <a:spLocks noChangeArrowheads="1"/>
          </p:cNvSpPr>
          <p:nvPr/>
        </p:nvSpPr>
        <p:spPr bwMode="auto">
          <a:xfrm>
            <a:off x="9017723" y="2202612"/>
            <a:ext cx="809837" cy="24622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b="1" dirty="0">
                <a:solidFill>
                  <a:srgbClr val="FF0000"/>
                </a:solidFill>
                <a:latin typeface="Arial" panose="020B0604020202020204" pitchFamily="34" charset="0"/>
              </a:rPr>
              <a:t>Novembre</a:t>
            </a:r>
          </a:p>
        </p:txBody>
      </p:sp>
      <p:pic>
        <p:nvPicPr>
          <p:cNvPr id="36" name="Immagine 35"/>
          <p:cNvPicPr>
            <a:picLocks noChangeAspect="1"/>
          </p:cNvPicPr>
          <p:nvPr/>
        </p:nvPicPr>
        <p:blipFill>
          <a:blip r:embed="rId2"/>
          <a:stretch>
            <a:fillRect/>
          </a:stretch>
        </p:blipFill>
        <p:spPr>
          <a:xfrm>
            <a:off x="8653003" y="2735937"/>
            <a:ext cx="1033602" cy="1244150"/>
          </a:xfrm>
          <a:prstGeom prst="rect">
            <a:avLst/>
          </a:prstGeom>
        </p:spPr>
      </p:pic>
      <p:cxnSp>
        <p:nvCxnSpPr>
          <p:cNvPr id="37" name="Connettore diritto 36"/>
          <p:cNvCxnSpPr/>
          <p:nvPr/>
        </p:nvCxnSpPr>
        <p:spPr bwMode="auto">
          <a:xfrm>
            <a:off x="9544957" y="3127611"/>
            <a:ext cx="360056" cy="0"/>
          </a:xfrm>
          <a:prstGeom prst="line">
            <a:avLst/>
          </a:prstGeom>
          <a:blipFill dpi="0" rotWithShape="0">
            <a:blip r:embed="rId3"/>
            <a:srcRect/>
            <a:tile tx="0" ty="0" sx="100000" sy="100000" flip="none" algn="tl"/>
          </a:blipFill>
          <a:ln w="25400" cap="flat" cmpd="sng" algn="ctr">
            <a:solidFill>
              <a:srgbClr val="FF0000"/>
            </a:solidFill>
            <a:prstDash val="solid"/>
            <a:round/>
            <a:headEnd type="none" w="med" len="med"/>
            <a:tailEnd type="none" w="med" len="med"/>
          </a:ln>
          <a:effectLst/>
        </p:spPr>
      </p:cxnSp>
      <p:sp>
        <p:nvSpPr>
          <p:cNvPr id="38" name="CasellaDiTesto 37"/>
          <p:cNvSpPr txBox="1"/>
          <p:nvPr/>
        </p:nvSpPr>
        <p:spPr>
          <a:xfrm>
            <a:off x="9411468" y="2854659"/>
            <a:ext cx="522900" cy="307777"/>
          </a:xfrm>
          <a:prstGeom prst="rect">
            <a:avLst/>
          </a:prstGeom>
          <a:noFill/>
        </p:spPr>
        <p:txBody>
          <a:bodyPr wrap="none" rtlCol="0">
            <a:spAutoFit/>
          </a:bodyPr>
          <a:lstStyle/>
          <a:p>
            <a:r>
              <a:rPr lang="it-IT" sz="1400" b="1" dirty="0">
                <a:solidFill>
                  <a:srgbClr val="FF0000"/>
                </a:solidFill>
              </a:rPr>
              <a:t>12°C</a:t>
            </a:r>
          </a:p>
        </p:txBody>
      </p:sp>
      <p:sp>
        <p:nvSpPr>
          <p:cNvPr id="40" name="Rettangolo 39"/>
          <p:cNvSpPr/>
          <p:nvPr/>
        </p:nvSpPr>
        <p:spPr>
          <a:xfrm>
            <a:off x="8216176" y="4147717"/>
            <a:ext cx="2342761" cy="954107"/>
          </a:xfrm>
          <a:prstGeom prst="rect">
            <a:avLst/>
          </a:prstGeom>
          <a:ln>
            <a:solidFill>
              <a:srgbClr val="FF0000"/>
            </a:solidFill>
          </a:ln>
        </p:spPr>
        <p:txBody>
          <a:bodyPr wrap="square">
            <a:spAutoFit/>
          </a:bodyPr>
          <a:lstStyle/>
          <a:p>
            <a:pPr marL="285750" indent="-285750" algn="ctr">
              <a:buFontTx/>
              <a:buChar char="-"/>
            </a:pPr>
            <a:r>
              <a:rPr lang="it-IT" sz="1400" b="1" dirty="0">
                <a:latin typeface="Calibri" panose="020F0502020204030204" pitchFamily="34" charset="0"/>
                <a:ea typeface="Calibri" panose="020F0502020204030204" pitchFamily="34" charset="0"/>
              </a:rPr>
              <a:t>Soglia minima per le ovideposizioni delle femmine (temperature media giornaliera)</a:t>
            </a:r>
          </a:p>
        </p:txBody>
      </p:sp>
    </p:spTree>
    <p:extLst>
      <p:ext uri="{BB962C8B-B14F-4D97-AF65-F5344CB8AC3E}">
        <p14:creationId xmlns:p14="http://schemas.microsoft.com/office/powerpoint/2010/main" val="722399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795463" y="1116155"/>
            <a:ext cx="8601075" cy="2381250"/>
          </a:xfrm>
          <a:prstGeom prst="rect">
            <a:avLst/>
          </a:prstGeom>
        </p:spPr>
      </p:pic>
      <p:sp>
        <p:nvSpPr>
          <p:cNvPr id="4" name="Rettangolo 3"/>
          <p:cNvSpPr/>
          <p:nvPr/>
        </p:nvSpPr>
        <p:spPr bwMode="auto">
          <a:xfrm>
            <a:off x="7675421" y="1717962"/>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6" name="Rettangolo 5"/>
          <p:cNvSpPr/>
          <p:nvPr/>
        </p:nvSpPr>
        <p:spPr bwMode="auto">
          <a:xfrm>
            <a:off x="4488882" y="1731812"/>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7" name="Rettangolo 6"/>
          <p:cNvSpPr/>
          <p:nvPr/>
        </p:nvSpPr>
        <p:spPr bwMode="auto">
          <a:xfrm>
            <a:off x="6082145" y="1717963"/>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8" name="Rettangolo 7"/>
          <p:cNvSpPr/>
          <p:nvPr/>
        </p:nvSpPr>
        <p:spPr bwMode="auto">
          <a:xfrm>
            <a:off x="2881745" y="1731812"/>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9" name="Rettangolo 8"/>
          <p:cNvSpPr/>
          <p:nvPr/>
        </p:nvSpPr>
        <p:spPr bwMode="auto">
          <a:xfrm>
            <a:off x="9268697" y="1717957"/>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881" y="3713445"/>
            <a:ext cx="4422648" cy="2941320"/>
          </a:xfrm>
          <a:prstGeom prst="rect">
            <a:avLst/>
          </a:prstGeom>
        </p:spPr>
      </p:pic>
      <p:sp>
        <p:nvSpPr>
          <p:cNvPr id="2" name="CasellaDiTesto 1"/>
          <p:cNvSpPr txBox="1"/>
          <p:nvPr/>
        </p:nvSpPr>
        <p:spPr>
          <a:xfrm>
            <a:off x="2219330" y="4583940"/>
            <a:ext cx="3662926" cy="1200329"/>
          </a:xfrm>
          <a:prstGeom prst="rect">
            <a:avLst/>
          </a:prstGeom>
          <a:noFill/>
        </p:spPr>
        <p:txBody>
          <a:bodyPr wrap="none" rtlCol="0">
            <a:spAutoFit/>
          </a:bodyPr>
          <a:lstStyle/>
          <a:p>
            <a:pPr algn="ctr"/>
            <a:r>
              <a:rPr lang="it-IT" sz="2400" b="1" dirty="0"/>
              <a:t>Temperatura minima utile </a:t>
            </a:r>
          </a:p>
          <a:p>
            <a:pPr algn="ctr"/>
            <a:r>
              <a:rPr lang="it-IT" sz="2400" b="1" dirty="0"/>
              <a:t>per l’ovideposizione: </a:t>
            </a:r>
          </a:p>
          <a:p>
            <a:pPr algn="ctr"/>
            <a:r>
              <a:rPr lang="it-IT" sz="2400" b="1" dirty="0"/>
              <a:t>12°C</a:t>
            </a:r>
          </a:p>
        </p:txBody>
      </p:sp>
    </p:spTree>
    <p:extLst>
      <p:ext uri="{BB962C8B-B14F-4D97-AF65-F5344CB8AC3E}">
        <p14:creationId xmlns:p14="http://schemas.microsoft.com/office/powerpoint/2010/main" val="363587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2560" y="1872970"/>
            <a:ext cx="3660925" cy="2744862"/>
          </a:xfrm>
          <a:prstGeom prst="rect">
            <a:avLst/>
          </a:prstGeom>
        </p:spPr>
      </p:pic>
      <p:sp>
        <p:nvSpPr>
          <p:cNvPr id="3" name="Rettangolo 2"/>
          <p:cNvSpPr/>
          <p:nvPr/>
        </p:nvSpPr>
        <p:spPr>
          <a:xfrm>
            <a:off x="1620979" y="4755043"/>
            <a:ext cx="8742218" cy="1169551"/>
          </a:xfrm>
          <a:prstGeom prst="rect">
            <a:avLst/>
          </a:prstGeom>
        </p:spPr>
        <p:txBody>
          <a:bodyPr wrap="square">
            <a:spAutoFit/>
          </a:bodyPr>
          <a:lstStyle/>
          <a:p>
            <a:pPr marL="266700" algn="just"/>
            <a:r>
              <a:rPr lang="it-IT" sz="1400" dirty="0">
                <a:latin typeface="Calibri" panose="020F0502020204030204" pitchFamily="34" charset="0"/>
                <a:ea typeface="Calibri" panose="020F0502020204030204" pitchFamily="34" charset="0"/>
                <a:cs typeface="Times New Roman" panose="02020603050405020304" pitchFamily="18" charset="0"/>
              </a:rPr>
              <a:t>Fig.2: analisi climatica poliennale eseguita per il periodo ottobre-dicembre che evidenzia il verificarsi di condizioni utili all’ovideposizione della mosca delle olive. I valori in tabella indicano la somma del numero di giorni in cui la temperatura media giornaliera è stata &gt; 12°C. Il dato è riferito ad alcune aree olivicole della Liguria (in alto) e della Toscana (in basso) in cui la Scuola Sant’Anna sta svolgendo attività sperimentale. Fonte dei dati: CAAR di Sarzana (Regione Liguria), SIR (Regione Toscana).</a:t>
            </a:r>
          </a:p>
        </p:txBody>
      </p:sp>
      <p:pic>
        <p:nvPicPr>
          <p:cNvPr id="4" name="Immagine 3"/>
          <p:cNvPicPr>
            <a:picLocks noChangeAspect="1"/>
          </p:cNvPicPr>
          <p:nvPr/>
        </p:nvPicPr>
        <p:blipFill>
          <a:blip r:embed="rId3"/>
          <a:stretch>
            <a:fillRect/>
          </a:stretch>
        </p:blipFill>
        <p:spPr>
          <a:xfrm>
            <a:off x="3496533" y="1609725"/>
            <a:ext cx="3009900" cy="3028950"/>
          </a:xfrm>
          <a:prstGeom prst="rect">
            <a:avLst/>
          </a:prstGeom>
        </p:spPr>
      </p:pic>
      <p:sp>
        <p:nvSpPr>
          <p:cNvPr id="2" name="CasellaDiTesto 1"/>
          <p:cNvSpPr txBox="1"/>
          <p:nvPr/>
        </p:nvSpPr>
        <p:spPr>
          <a:xfrm>
            <a:off x="5186784" y="346381"/>
            <a:ext cx="3317383" cy="369332"/>
          </a:xfrm>
          <a:prstGeom prst="rect">
            <a:avLst/>
          </a:prstGeom>
          <a:noFill/>
        </p:spPr>
        <p:txBody>
          <a:bodyPr wrap="none" rtlCol="0">
            <a:spAutoFit/>
          </a:bodyPr>
          <a:lstStyle/>
          <a:p>
            <a:r>
              <a:rPr lang="it-IT" b="1" u="sng" dirty="0">
                <a:solidFill>
                  <a:srgbClr val="FF0000"/>
                </a:solidFill>
              </a:rPr>
              <a:t>N° di giorni </a:t>
            </a:r>
            <a:r>
              <a:rPr lang="it-IT" b="1" dirty="0">
                <a:solidFill>
                  <a:srgbClr val="FF0000"/>
                </a:solidFill>
              </a:rPr>
              <a:t>con T°C media &gt;12°C </a:t>
            </a:r>
          </a:p>
        </p:txBody>
      </p:sp>
      <p:cxnSp>
        <p:nvCxnSpPr>
          <p:cNvPr id="6" name="Connettore 2 5"/>
          <p:cNvCxnSpPr/>
          <p:nvPr/>
        </p:nvCxnSpPr>
        <p:spPr bwMode="auto">
          <a:xfrm>
            <a:off x="5389418" y="800139"/>
            <a:ext cx="0" cy="640734"/>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triangle"/>
          </a:ln>
          <a:effectLst/>
        </p:spPr>
      </p:cxnSp>
      <p:cxnSp>
        <p:nvCxnSpPr>
          <p:cNvPr id="8" name="Connettore 2 7"/>
          <p:cNvCxnSpPr/>
          <p:nvPr/>
        </p:nvCxnSpPr>
        <p:spPr bwMode="auto">
          <a:xfrm>
            <a:off x="5874337" y="800134"/>
            <a:ext cx="0" cy="640734"/>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triangle"/>
          </a:ln>
          <a:effectLst/>
        </p:spPr>
      </p:cxnSp>
      <p:cxnSp>
        <p:nvCxnSpPr>
          <p:cNvPr id="9" name="Connettore 2 8"/>
          <p:cNvCxnSpPr/>
          <p:nvPr/>
        </p:nvCxnSpPr>
        <p:spPr bwMode="auto">
          <a:xfrm>
            <a:off x="6331532" y="800136"/>
            <a:ext cx="0" cy="640734"/>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91638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a:graphicFrameLocks/>
          </p:cNvGraphicFramePr>
          <p:nvPr/>
        </p:nvGraphicFramePr>
        <p:xfrm>
          <a:off x="2196296" y="505833"/>
          <a:ext cx="7842086" cy="39896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magine 6"/>
          <p:cNvPicPr>
            <a:picLocks noChangeAspect="1"/>
          </p:cNvPicPr>
          <p:nvPr/>
        </p:nvPicPr>
        <p:blipFill>
          <a:blip r:embed="rId3"/>
          <a:stretch>
            <a:fillRect/>
          </a:stretch>
        </p:blipFill>
        <p:spPr>
          <a:xfrm>
            <a:off x="4892630" y="4744816"/>
            <a:ext cx="4943254" cy="1439519"/>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136" y="4639962"/>
            <a:ext cx="2322161" cy="1544373"/>
          </a:xfrm>
          <a:prstGeom prst="rect">
            <a:avLst/>
          </a:prstGeom>
        </p:spPr>
      </p:pic>
    </p:spTree>
    <p:extLst>
      <p:ext uri="{BB962C8B-B14F-4D97-AF65-F5344CB8AC3E}">
        <p14:creationId xmlns:p14="http://schemas.microsoft.com/office/powerpoint/2010/main" val="342105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81609" y="987129"/>
            <a:ext cx="8601075" cy="2362200"/>
          </a:xfrm>
          <a:prstGeom prst="rect">
            <a:avLst/>
          </a:prstGeom>
        </p:spPr>
      </p:pic>
      <p:sp>
        <p:nvSpPr>
          <p:cNvPr id="3" name="Rettangolo 2"/>
          <p:cNvSpPr/>
          <p:nvPr/>
        </p:nvSpPr>
        <p:spPr bwMode="auto">
          <a:xfrm>
            <a:off x="7703126" y="1565557"/>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4" name="Rettangolo 3"/>
          <p:cNvSpPr/>
          <p:nvPr/>
        </p:nvSpPr>
        <p:spPr bwMode="auto">
          <a:xfrm>
            <a:off x="4516587" y="1579407"/>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5" name="Rettangolo 4"/>
          <p:cNvSpPr/>
          <p:nvPr/>
        </p:nvSpPr>
        <p:spPr bwMode="auto">
          <a:xfrm>
            <a:off x="6109850" y="1565558"/>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6" name="Rettangolo 5"/>
          <p:cNvSpPr/>
          <p:nvPr/>
        </p:nvSpPr>
        <p:spPr bwMode="auto">
          <a:xfrm>
            <a:off x="2909450" y="1579407"/>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7" name="Rettangolo 6"/>
          <p:cNvSpPr/>
          <p:nvPr/>
        </p:nvSpPr>
        <p:spPr bwMode="auto">
          <a:xfrm>
            <a:off x="9296402" y="1565552"/>
            <a:ext cx="554182" cy="1765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3912" y="3657602"/>
            <a:ext cx="3660925" cy="2744862"/>
          </a:xfrm>
          <a:prstGeom prst="rect">
            <a:avLst/>
          </a:prstGeom>
        </p:spPr>
      </p:pic>
      <p:sp>
        <p:nvSpPr>
          <p:cNvPr id="9" name="CasellaDiTesto 8"/>
          <p:cNvSpPr txBox="1"/>
          <p:nvPr/>
        </p:nvSpPr>
        <p:spPr>
          <a:xfrm>
            <a:off x="2134779" y="4004573"/>
            <a:ext cx="3568926" cy="1938992"/>
          </a:xfrm>
          <a:prstGeom prst="rect">
            <a:avLst/>
          </a:prstGeom>
          <a:noFill/>
        </p:spPr>
        <p:txBody>
          <a:bodyPr wrap="none" rtlCol="0">
            <a:spAutoFit/>
          </a:bodyPr>
          <a:lstStyle/>
          <a:p>
            <a:pPr algn="ctr"/>
            <a:r>
              <a:rPr lang="it-IT" sz="2400" b="1" dirty="0"/>
              <a:t>Temperatura minima utile </a:t>
            </a:r>
          </a:p>
          <a:p>
            <a:pPr algn="ctr"/>
            <a:r>
              <a:rPr lang="it-IT" sz="2400" b="1" dirty="0"/>
              <a:t>per lo sviluppo delle </a:t>
            </a:r>
          </a:p>
          <a:p>
            <a:pPr algn="ctr"/>
            <a:r>
              <a:rPr lang="it-IT" sz="2400" b="1" dirty="0"/>
              <a:t>forme giovanili, </a:t>
            </a:r>
          </a:p>
          <a:p>
            <a:pPr algn="ctr"/>
            <a:r>
              <a:rPr lang="it-IT" sz="2400" b="1" dirty="0"/>
              <a:t>a partire dall’uovo: </a:t>
            </a:r>
          </a:p>
          <a:p>
            <a:pPr algn="ctr"/>
            <a:r>
              <a:rPr lang="it-IT" sz="2400" b="1" dirty="0"/>
              <a:t>9°C</a:t>
            </a:r>
          </a:p>
        </p:txBody>
      </p:sp>
    </p:spTree>
    <p:extLst>
      <p:ext uri="{BB962C8B-B14F-4D97-AF65-F5344CB8AC3E}">
        <p14:creationId xmlns:p14="http://schemas.microsoft.com/office/powerpoint/2010/main" val="182609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asellaDiTesto 81"/>
          <p:cNvSpPr txBox="1">
            <a:spLocks noChangeArrowheads="1"/>
          </p:cNvSpPr>
          <p:nvPr/>
        </p:nvSpPr>
        <p:spPr bwMode="auto">
          <a:xfrm>
            <a:off x="3954464" y="857250"/>
            <a:ext cx="381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a:latin typeface="Times New Roman" panose="02020603050405020304" pitchFamily="18" charset="0"/>
                <a:cs typeface="Times New Roman" panose="02020603050405020304" pitchFamily="18" charset="0"/>
              </a:rPr>
              <a:t>Ciclo annuale di </a:t>
            </a:r>
            <a:r>
              <a:rPr lang="it-IT" altLang="it-IT" sz="2000" b="1" i="1">
                <a:latin typeface="Times New Roman" panose="02020603050405020304" pitchFamily="18" charset="0"/>
                <a:cs typeface="Times New Roman" panose="02020603050405020304" pitchFamily="18" charset="0"/>
              </a:rPr>
              <a:t>Bactrocera oleae</a:t>
            </a:r>
          </a:p>
        </p:txBody>
      </p:sp>
      <p:sp>
        <p:nvSpPr>
          <p:cNvPr id="9" name="Rettangolo 8"/>
          <p:cNvSpPr/>
          <p:nvPr/>
        </p:nvSpPr>
        <p:spPr bwMode="auto">
          <a:xfrm>
            <a:off x="1951038" y="2552701"/>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686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3730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3730625"/>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3730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3730625"/>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2" name="Gruppo 73"/>
          <p:cNvGrpSpPr>
            <a:grpSpLocks/>
          </p:cNvGrpSpPr>
          <p:nvPr/>
        </p:nvGrpSpPr>
        <p:grpSpPr bwMode="auto">
          <a:xfrm>
            <a:off x="7737475" y="3730625"/>
            <a:ext cx="1993900" cy="465138"/>
            <a:chOff x="6286512" y="4106235"/>
            <a:chExt cx="1994483" cy="465773"/>
          </a:xfrm>
        </p:grpSpPr>
        <p:pic>
          <p:nvPicPr>
            <p:cNvPr id="36952"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3"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4"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5"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3" name="Rettangolo 22"/>
          <p:cNvSpPr>
            <a:spLocks noChangeArrowheads="1"/>
          </p:cNvSpPr>
          <p:nvPr/>
        </p:nvSpPr>
        <p:spPr bwMode="auto">
          <a:xfrm rot="-5400000">
            <a:off x="1087438" y="3154363"/>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22" name="Figura a mano libera 21"/>
          <p:cNvSpPr/>
          <p:nvPr/>
        </p:nvSpPr>
        <p:spPr bwMode="auto">
          <a:xfrm>
            <a:off x="1971676" y="3576638"/>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36875"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2601913"/>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2587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2587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bwMode="auto">
          <a:xfrm>
            <a:off x="1951038" y="1409701"/>
            <a:ext cx="2786062" cy="107156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dirty="0"/>
          </a:p>
        </p:txBody>
      </p:sp>
      <p:sp>
        <p:nvSpPr>
          <p:cNvPr id="4" name="CasellaDiTesto 28"/>
          <p:cNvSpPr txBox="1">
            <a:spLocks noChangeArrowheads="1"/>
          </p:cNvSpPr>
          <p:nvPr/>
        </p:nvSpPr>
        <p:spPr bwMode="auto">
          <a:xfrm>
            <a:off x="1951038" y="1714501"/>
            <a:ext cx="2586037" cy="276225"/>
          </a:xfrm>
          <a:prstGeom prst="rect">
            <a:avLst/>
          </a:prstGeom>
          <a:noFill/>
          <a:ln w="9525">
            <a:noFill/>
            <a:miter lim="800000"/>
            <a:headEnd/>
            <a:tailEnd/>
          </a:ln>
        </p:spPr>
        <p:txBody>
          <a:bodyPr wrap="none">
            <a:spAutoFit/>
          </a:bodyPr>
          <a:lstStyle/>
          <a:p>
            <a:pPr eaLnBrk="1" hangingPunct="1">
              <a:defRPr/>
            </a:pPr>
            <a:r>
              <a:rPr lang="it-IT" sz="1200" b="1" dirty="0">
                <a:solidFill>
                  <a:schemeClr val="accent3">
                    <a:lumMod val="60000"/>
                    <a:lumOff val="40000"/>
                  </a:schemeClr>
                </a:solidFill>
                <a:latin typeface="Arial" charset="0"/>
                <a:cs typeface="Arial" charset="0"/>
              </a:rPr>
              <a:t>residuali o in oliveti abbandonati</a:t>
            </a:r>
          </a:p>
        </p:txBody>
      </p:sp>
      <p:sp>
        <p:nvSpPr>
          <p:cNvPr id="36938" name="CasellaDiTesto 37"/>
          <p:cNvSpPr txBox="1">
            <a:spLocks noChangeArrowheads="1"/>
          </p:cNvSpPr>
          <p:nvPr/>
        </p:nvSpPr>
        <p:spPr bwMode="auto">
          <a:xfrm>
            <a:off x="6523038" y="1993901"/>
            <a:ext cx="1920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b="1">
                <a:latin typeface="Times New Roman" panose="02020603050405020304" pitchFamily="18" charset="0"/>
                <a:cs typeface="Times New Roman" panose="02020603050405020304" pitchFamily="18" charset="0"/>
              </a:rPr>
              <a:t>produzione annuale</a:t>
            </a:r>
          </a:p>
        </p:txBody>
      </p:sp>
      <p:sp>
        <p:nvSpPr>
          <p:cNvPr id="6" name="Rettangolo 5"/>
          <p:cNvSpPr/>
          <p:nvPr/>
        </p:nvSpPr>
        <p:spPr bwMode="auto">
          <a:xfrm>
            <a:off x="6523038" y="1409701"/>
            <a:ext cx="4000500" cy="107156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Figura a mano libera 6"/>
          <p:cNvSpPr/>
          <p:nvPr/>
        </p:nvSpPr>
        <p:spPr bwMode="auto">
          <a:xfrm>
            <a:off x="6599238" y="1428751"/>
            <a:ext cx="3854450" cy="992188"/>
          </a:xfrm>
          <a:custGeom>
            <a:avLst/>
            <a:gdLst>
              <a:gd name="connsiteX0" fmla="*/ 0 w 4067908"/>
              <a:gd name="connsiteY0" fmla="*/ 1064455 h 1064455"/>
              <a:gd name="connsiteX1" fmla="*/ 787791 w 4067908"/>
              <a:gd name="connsiteY1" fmla="*/ 853439 h 1064455"/>
              <a:gd name="connsiteX2" fmla="*/ 1716259 w 4067908"/>
              <a:gd name="connsiteY2" fmla="*/ 529883 h 1064455"/>
              <a:gd name="connsiteX3" fmla="*/ 2433711 w 4067908"/>
              <a:gd name="connsiteY3" fmla="*/ 234461 h 1064455"/>
              <a:gd name="connsiteX4" fmla="*/ 2968283 w 4067908"/>
              <a:gd name="connsiteY4" fmla="*/ 79716 h 1064455"/>
              <a:gd name="connsiteX5" fmla="*/ 3910819 w 4067908"/>
              <a:gd name="connsiteY5" fmla="*/ 9378 h 1064455"/>
              <a:gd name="connsiteX6" fmla="*/ 3910819 w 4067908"/>
              <a:gd name="connsiteY6" fmla="*/ 23446 h 10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908" h="1064455">
                <a:moveTo>
                  <a:pt x="0" y="1064455"/>
                </a:moveTo>
                <a:cubicBezTo>
                  <a:pt x="250874" y="1003494"/>
                  <a:pt x="501748" y="942534"/>
                  <a:pt x="787791" y="853439"/>
                </a:cubicBezTo>
                <a:cubicBezTo>
                  <a:pt x="1073834" y="764344"/>
                  <a:pt x="1441939" y="633046"/>
                  <a:pt x="1716259" y="529883"/>
                </a:cubicBezTo>
                <a:cubicBezTo>
                  <a:pt x="1990579" y="426720"/>
                  <a:pt x="2225040" y="309489"/>
                  <a:pt x="2433711" y="234461"/>
                </a:cubicBezTo>
                <a:cubicBezTo>
                  <a:pt x="2642382" y="159433"/>
                  <a:pt x="2722098" y="117230"/>
                  <a:pt x="2968283" y="79716"/>
                </a:cubicBezTo>
                <a:cubicBezTo>
                  <a:pt x="3214468" y="42202"/>
                  <a:pt x="3753730" y="18756"/>
                  <a:pt x="3910819" y="9378"/>
                </a:cubicBezTo>
                <a:cubicBezTo>
                  <a:pt x="4067908" y="0"/>
                  <a:pt x="3989363" y="11723"/>
                  <a:pt x="3910819" y="23446"/>
                </a:cubicBezTo>
              </a:path>
            </a:pathLst>
          </a:custGeom>
          <a:ln>
            <a:solidFill>
              <a:srgbClr val="FFFF00"/>
            </a:solidFill>
          </a:ln>
        </p:spPr>
        <p:style>
          <a:lnRef idx="3">
            <a:schemeClr val="accent2"/>
          </a:lnRef>
          <a:fillRef idx="0">
            <a:schemeClr val="accent2"/>
          </a:fillRef>
          <a:effectRef idx="2">
            <a:schemeClr val="accent2"/>
          </a:effectRef>
          <a:fontRef idx="minor">
            <a:schemeClr val="tx1"/>
          </a:fontRef>
        </p:style>
        <p:txBody>
          <a:bodyPr anchor="ctr"/>
          <a:lstStyle/>
          <a:p>
            <a:pPr algn="ctr" eaLnBrk="1" hangingPunct="1">
              <a:defRPr/>
            </a:pPr>
            <a:endParaRPr lang="it-IT"/>
          </a:p>
        </p:txBody>
      </p:sp>
      <p:sp>
        <p:nvSpPr>
          <p:cNvPr id="19" name="Rettangolo 18"/>
          <p:cNvSpPr/>
          <p:nvPr/>
        </p:nvSpPr>
        <p:spPr bwMode="auto">
          <a:xfrm rot="16200000">
            <a:off x="1423988" y="1749426"/>
            <a:ext cx="652462" cy="338138"/>
          </a:xfrm>
          <a:prstGeom prst="rect">
            <a:avLst/>
          </a:prstGeom>
        </p:spPr>
        <p:txBody>
          <a:bodyPr wrap="none">
            <a:spAutoFit/>
          </a:bodyPr>
          <a:lstStyle/>
          <a:p>
            <a:pPr>
              <a:tabLst>
                <a:tab pos="228600" algn="l"/>
              </a:tabLst>
              <a:defRPr/>
            </a:pPr>
            <a:r>
              <a:rPr lang="it-IT" sz="1600" b="1" dirty="0">
                <a:solidFill>
                  <a:schemeClr val="accent3">
                    <a:lumMod val="50000"/>
                  </a:schemeClr>
                </a:solidFill>
                <a:latin typeface="Arial" charset="0"/>
                <a:cs typeface="Arial" charset="0"/>
              </a:rPr>
              <a:t>olive</a:t>
            </a:r>
          </a:p>
        </p:txBody>
      </p:sp>
      <p:pic>
        <p:nvPicPr>
          <p:cNvPr id="36942" name="Picture 48" descr="Arsia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6985" y="2123449"/>
            <a:ext cx="538197" cy="3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3" name="Picture 48" descr="Arsia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522" y="2123449"/>
            <a:ext cx="538197" cy="3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5" name="Picture 48" descr="Arsia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150" y="2123449"/>
            <a:ext cx="538093" cy="3254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8" name="Picture 48" descr="Arsia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4215" y="2123449"/>
            <a:ext cx="538093" cy="3254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9" name="Picture 50" descr="Arsia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5752" y="2123449"/>
            <a:ext cx="555600" cy="3222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50"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7289" y="2123449"/>
            <a:ext cx="541308" cy="3254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51" name="Picture 50" descr="Arsia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7384" y="2123449"/>
            <a:ext cx="555600" cy="3222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 name="Figura a mano libera 31"/>
          <p:cNvSpPr/>
          <p:nvPr/>
        </p:nvSpPr>
        <p:spPr bwMode="auto">
          <a:xfrm>
            <a:off x="5807075" y="2628900"/>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36882" name="Gruppo 85"/>
          <p:cNvGrpSpPr>
            <a:grpSpLocks/>
          </p:cNvGrpSpPr>
          <p:nvPr/>
        </p:nvGrpSpPr>
        <p:grpSpPr bwMode="auto">
          <a:xfrm>
            <a:off x="2022476" y="4203700"/>
            <a:ext cx="8537575" cy="420688"/>
            <a:chOff x="498475" y="3775075"/>
            <a:chExt cx="8537575" cy="420688"/>
          </a:xfrm>
        </p:grpSpPr>
        <p:grpSp>
          <p:nvGrpSpPr>
            <p:cNvPr id="36911" name="Group 2"/>
            <p:cNvGrpSpPr>
              <a:grpSpLocks/>
            </p:cNvGrpSpPr>
            <p:nvPr/>
          </p:nvGrpSpPr>
          <p:grpSpPr bwMode="auto">
            <a:xfrm>
              <a:off x="498475" y="3835400"/>
              <a:ext cx="8537575" cy="360363"/>
              <a:chOff x="158" y="300"/>
              <a:chExt cx="5513" cy="227"/>
            </a:xfrm>
          </p:grpSpPr>
          <p:sp>
            <p:nvSpPr>
              <p:cNvPr id="66"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67"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6926"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7"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8"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9"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0"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1"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2"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3"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76"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77"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33" name="Figura a mano libera 32"/>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36913"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36914"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36915"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36916"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36917"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36918"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36919"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36920"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36921"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6922"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6923"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sp>
        <p:nvSpPr>
          <p:cNvPr id="83" name="Rettangolo 82"/>
          <p:cNvSpPr/>
          <p:nvPr/>
        </p:nvSpPr>
        <p:spPr bwMode="auto">
          <a:xfrm>
            <a:off x="3524250" y="3071813"/>
            <a:ext cx="1500188" cy="1143000"/>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36884" name="Gruppo 87"/>
          <p:cNvGrpSpPr>
            <a:grpSpLocks/>
          </p:cNvGrpSpPr>
          <p:nvPr/>
        </p:nvGrpSpPr>
        <p:grpSpPr bwMode="auto">
          <a:xfrm>
            <a:off x="1597025" y="4641851"/>
            <a:ext cx="8967788" cy="1223963"/>
            <a:chOff x="73026" y="4213225"/>
            <a:chExt cx="8967787" cy="1223963"/>
          </a:xfrm>
        </p:grpSpPr>
        <p:sp>
          <p:nvSpPr>
            <p:cNvPr id="16" name="Rettangolo 15"/>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36892" name="Gruppo 86"/>
            <p:cNvGrpSpPr>
              <a:grpSpLocks/>
            </p:cNvGrpSpPr>
            <p:nvPr/>
          </p:nvGrpSpPr>
          <p:grpSpPr bwMode="auto">
            <a:xfrm>
              <a:off x="73026" y="4243388"/>
              <a:ext cx="8961437" cy="1159742"/>
              <a:chOff x="73026" y="4243388"/>
              <a:chExt cx="8961437" cy="1159742"/>
            </a:xfrm>
          </p:grpSpPr>
          <p:sp>
            <p:nvSpPr>
              <p:cNvPr id="36893"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36894" name="Gruppo 80"/>
              <p:cNvGrpSpPr>
                <a:grpSpLocks/>
              </p:cNvGrpSpPr>
              <p:nvPr/>
            </p:nvGrpSpPr>
            <p:grpSpPr bwMode="auto">
              <a:xfrm>
                <a:off x="7595375" y="4909666"/>
                <a:ext cx="1368089" cy="325454"/>
                <a:chOff x="7358063" y="5715000"/>
                <a:chExt cx="1684337" cy="325438"/>
              </a:xfrm>
            </p:grpSpPr>
            <p:pic>
              <p:nvPicPr>
                <p:cNvPr id="36908"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909"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910"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36895"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896"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897"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45" name="Parentesi graffa chiusa 44"/>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6" name="Parentesi graffa chiusa 45"/>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7" name="Parentesi graffa chiusa 46"/>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8" name="Parentesi graffa chiusa 47"/>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1" name="CasellaDiTesto 50"/>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36905"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36906"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907" name="Picture 49" descr="Arsia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pic>
        <p:nvPicPr>
          <p:cNvPr id="36887" name="Picture 3" descr="SA_scienze_logo_i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893" y="214314"/>
            <a:ext cx="1614822" cy="69128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6888" name="CasellaDiTesto 17"/>
          <p:cNvSpPr txBox="1">
            <a:spLocks noChangeArrowheads="1"/>
          </p:cNvSpPr>
          <p:nvPr/>
        </p:nvSpPr>
        <p:spPr bwMode="auto">
          <a:xfrm>
            <a:off x="7373947" y="214314"/>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sp>
        <p:nvSpPr>
          <p:cNvPr id="92" name="Rettangolo 91"/>
          <p:cNvSpPr/>
          <p:nvPr/>
        </p:nvSpPr>
        <p:spPr>
          <a:xfrm>
            <a:off x="1952625" y="1357313"/>
            <a:ext cx="40005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71746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gruppo, persone, posando&#10;&#10;Descrizione generata automaticamente">
            <a:extLst>
              <a:ext uri="{FF2B5EF4-FFF2-40B4-BE49-F238E27FC236}">
                <a16:creationId xmlns:a16="http://schemas.microsoft.com/office/drawing/2014/main" id="{A7836DB9-EB62-47F3-971D-A309CE20F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31960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asellaDiTesto 81"/>
          <p:cNvSpPr txBox="1">
            <a:spLocks noChangeArrowheads="1"/>
          </p:cNvSpPr>
          <p:nvPr/>
        </p:nvSpPr>
        <p:spPr bwMode="auto">
          <a:xfrm>
            <a:off x="3954464" y="857250"/>
            <a:ext cx="381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a:latin typeface="Times New Roman" panose="02020603050405020304" pitchFamily="18" charset="0"/>
                <a:cs typeface="Times New Roman" panose="02020603050405020304" pitchFamily="18" charset="0"/>
              </a:rPr>
              <a:t>Ciclo annuale di </a:t>
            </a:r>
            <a:r>
              <a:rPr lang="it-IT" altLang="it-IT" sz="2000" b="1" i="1">
                <a:latin typeface="Times New Roman" panose="02020603050405020304" pitchFamily="18" charset="0"/>
                <a:cs typeface="Times New Roman" panose="02020603050405020304" pitchFamily="18" charset="0"/>
              </a:rPr>
              <a:t>Bactrocera oleae</a:t>
            </a:r>
          </a:p>
        </p:txBody>
      </p:sp>
      <p:sp>
        <p:nvSpPr>
          <p:cNvPr id="9" name="Rettangolo 8"/>
          <p:cNvSpPr/>
          <p:nvPr/>
        </p:nvSpPr>
        <p:spPr bwMode="auto">
          <a:xfrm>
            <a:off x="1951038" y="2552701"/>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686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3730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3730625"/>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3730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3730625"/>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ttangolo 22"/>
          <p:cNvSpPr>
            <a:spLocks noChangeArrowheads="1"/>
          </p:cNvSpPr>
          <p:nvPr/>
        </p:nvSpPr>
        <p:spPr bwMode="auto">
          <a:xfrm rot="-5400000">
            <a:off x="1087438" y="3154363"/>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22" name="Figura a mano libera 21"/>
          <p:cNvSpPr/>
          <p:nvPr/>
        </p:nvSpPr>
        <p:spPr bwMode="auto">
          <a:xfrm>
            <a:off x="1971676" y="3576638"/>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36875"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2601913"/>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2587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2587625"/>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8" name="Gruppo 85"/>
          <p:cNvGrpSpPr>
            <a:grpSpLocks/>
          </p:cNvGrpSpPr>
          <p:nvPr/>
        </p:nvGrpSpPr>
        <p:grpSpPr bwMode="auto">
          <a:xfrm>
            <a:off x="1581150" y="1409701"/>
            <a:ext cx="8942388" cy="1071563"/>
            <a:chOff x="57150" y="981075"/>
            <a:chExt cx="8942388" cy="1071563"/>
          </a:xfrm>
        </p:grpSpPr>
        <p:sp>
          <p:nvSpPr>
            <p:cNvPr id="3" name="Rettangolo 2"/>
            <p:cNvSpPr/>
            <p:nvPr/>
          </p:nvSpPr>
          <p:spPr bwMode="auto">
            <a:xfrm>
              <a:off x="427038" y="981075"/>
              <a:ext cx="2786062" cy="107156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dirty="0"/>
            </a:p>
          </p:txBody>
        </p:sp>
        <p:sp>
          <p:nvSpPr>
            <p:cNvPr id="4" name="CasellaDiTesto 28"/>
            <p:cNvSpPr txBox="1">
              <a:spLocks noChangeArrowheads="1"/>
            </p:cNvSpPr>
            <p:nvPr/>
          </p:nvSpPr>
          <p:spPr bwMode="auto">
            <a:xfrm>
              <a:off x="427038" y="1285875"/>
              <a:ext cx="2586037" cy="276225"/>
            </a:xfrm>
            <a:prstGeom prst="rect">
              <a:avLst/>
            </a:prstGeom>
            <a:noFill/>
            <a:ln w="9525">
              <a:noFill/>
              <a:miter lim="800000"/>
              <a:headEnd/>
              <a:tailEnd/>
            </a:ln>
          </p:spPr>
          <p:txBody>
            <a:bodyPr wrap="none">
              <a:spAutoFit/>
            </a:bodyPr>
            <a:lstStyle/>
            <a:p>
              <a:pPr eaLnBrk="1" hangingPunct="1">
                <a:defRPr/>
              </a:pPr>
              <a:r>
                <a:rPr lang="it-IT" sz="1200" b="1" dirty="0">
                  <a:solidFill>
                    <a:schemeClr val="accent3">
                      <a:lumMod val="60000"/>
                      <a:lumOff val="40000"/>
                    </a:schemeClr>
                  </a:solidFill>
                  <a:latin typeface="Arial" charset="0"/>
                  <a:cs typeface="Arial" charset="0"/>
                </a:rPr>
                <a:t>residuali o in oliveti abbandonati</a:t>
              </a:r>
            </a:p>
          </p:txBody>
        </p:sp>
        <p:sp>
          <p:nvSpPr>
            <p:cNvPr id="36938" name="CasellaDiTesto 37"/>
            <p:cNvSpPr txBox="1">
              <a:spLocks noChangeArrowheads="1"/>
            </p:cNvSpPr>
            <p:nvPr/>
          </p:nvSpPr>
          <p:spPr bwMode="auto">
            <a:xfrm>
              <a:off x="4999038" y="1565275"/>
              <a:ext cx="1920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b="1">
                  <a:latin typeface="Times New Roman" panose="02020603050405020304" pitchFamily="18" charset="0"/>
                  <a:cs typeface="Times New Roman" panose="02020603050405020304" pitchFamily="18" charset="0"/>
                </a:rPr>
                <a:t>produzione annuale</a:t>
              </a:r>
            </a:p>
          </p:txBody>
        </p:sp>
        <p:sp>
          <p:nvSpPr>
            <p:cNvPr id="6" name="Rettangolo 5"/>
            <p:cNvSpPr/>
            <p:nvPr/>
          </p:nvSpPr>
          <p:spPr bwMode="auto">
            <a:xfrm>
              <a:off x="4999038" y="981075"/>
              <a:ext cx="4000500" cy="107156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Figura a mano libera 6"/>
            <p:cNvSpPr/>
            <p:nvPr/>
          </p:nvSpPr>
          <p:spPr bwMode="auto">
            <a:xfrm>
              <a:off x="5075238" y="1000125"/>
              <a:ext cx="3854450" cy="992188"/>
            </a:xfrm>
            <a:custGeom>
              <a:avLst/>
              <a:gdLst>
                <a:gd name="connsiteX0" fmla="*/ 0 w 4067908"/>
                <a:gd name="connsiteY0" fmla="*/ 1064455 h 1064455"/>
                <a:gd name="connsiteX1" fmla="*/ 787791 w 4067908"/>
                <a:gd name="connsiteY1" fmla="*/ 853439 h 1064455"/>
                <a:gd name="connsiteX2" fmla="*/ 1716259 w 4067908"/>
                <a:gd name="connsiteY2" fmla="*/ 529883 h 1064455"/>
                <a:gd name="connsiteX3" fmla="*/ 2433711 w 4067908"/>
                <a:gd name="connsiteY3" fmla="*/ 234461 h 1064455"/>
                <a:gd name="connsiteX4" fmla="*/ 2968283 w 4067908"/>
                <a:gd name="connsiteY4" fmla="*/ 79716 h 1064455"/>
                <a:gd name="connsiteX5" fmla="*/ 3910819 w 4067908"/>
                <a:gd name="connsiteY5" fmla="*/ 9378 h 1064455"/>
                <a:gd name="connsiteX6" fmla="*/ 3910819 w 4067908"/>
                <a:gd name="connsiteY6" fmla="*/ 23446 h 10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908" h="1064455">
                  <a:moveTo>
                    <a:pt x="0" y="1064455"/>
                  </a:moveTo>
                  <a:cubicBezTo>
                    <a:pt x="250874" y="1003494"/>
                    <a:pt x="501748" y="942534"/>
                    <a:pt x="787791" y="853439"/>
                  </a:cubicBezTo>
                  <a:cubicBezTo>
                    <a:pt x="1073834" y="764344"/>
                    <a:pt x="1441939" y="633046"/>
                    <a:pt x="1716259" y="529883"/>
                  </a:cubicBezTo>
                  <a:cubicBezTo>
                    <a:pt x="1990579" y="426720"/>
                    <a:pt x="2225040" y="309489"/>
                    <a:pt x="2433711" y="234461"/>
                  </a:cubicBezTo>
                  <a:cubicBezTo>
                    <a:pt x="2642382" y="159433"/>
                    <a:pt x="2722098" y="117230"/>
                    <a:pt x="2968283" y="79716"/>
                  </a:cubicBezTo>
                  <a:cubicBezTo>
                    <a:pt x="3214468" y="42202"/>
                    <a:pt x="3753730" y="18756"/>
                    <a:pt x="3910819" y="9378"/>
                  </a:cubicBezTo>
                  <a:cubicBezTo>
                    <a:pt x="4067908" y="0"/>
                    <a:pt x="3989363" y="11723"/>
                    <a:pt x="3910819" y="23446"/>
                  </a:cubicBezTo>
                </a:path>
              </a:pathLst>
            </a:custGeom>
            <a:ln>
              <a:solidFill>
                <a:srgbClr val="FFFF00"/>
              </a:solidFill>
            </a:ln>
          </p:spPr>
          <p:style>
            <a:lnRef idx="3">
              <a:schemeClr val="accent2"/>
            </a:lnRef>
            <a:fillRef idx="0">
              <a:schemeClr val="accent2"/>
            </a:fillRef>
            <a:effectRef idx="2">
              <a:schemeClr val="accent2"/>
            </a:effectRef>
            <a:fontRef idx="minor">
              <a:schemeClr val="tx1"/>
            </a:fontRef>
          </p:style>
          <p:txBody>
            <a:bodyPr anchor="ctr"/>
            <a:lstStyle/>
            <a:p>
              <a:pPr algn="ctr" eaLnBrk="1" hangingPunct="1">
                <a:defRPr/>
              </a:pPr>
              <a:endParaRPr lang="it-IT"/>
            </a:p>
          </p:txBody>
        </p:sp>
        <p:sp>
          <p:nvSpPr>
            <p:cNvPr id="19" name="Rettangolo 18"/>
            <p:cNvSpPr/>
            <p:nvPr/>
          </p:nvSpPr>
          <p:spPr bwMode="auto">
            <a:xfrm rot="16200000">
              <a:off x="-100012" y="1320800"/>
              <a:ext cx="652462" cy="338138"/>
            </a:xfrm>
            <a:prstGeom prst="rect">
              <a:avLst/>
            </a:prstGeom>
          </p:spPr>
          <p:txBody>
            <a:bodyPr wrap="none">
              <a:spAutoFit/>
            </a:bodyPr>
            <a:lstStyle/>
            <a:p>
              <a:pPr>
                <a:tabLst>
                  <a:tab pos="228600" algn="l"/>
                </a:tabLst>
                <a:defRPr/>
              </a:pPr>
              <a:r>
                <a:rPr lang="it-IT" sz="1600" b="1" dirty="0">
                  <a:solidFill>
                    <a:schemeClr val="accent3">
                      <a:lumMod val="50000"/>
                    </a:schemeClr>
                  </a:solidFill>
                  <a:latin typeface="Arial" charset="0"/>
                  <a:cs typeface="Arial" charset="0"/>
                </a:rPr>
                <a:t>olive</a:t>
              </a:r>
            </a:p>
          </p:txBody>
        </p:sp>
        <p:pic>
          <p:nvPicPr>
            <p:cNvPr id="36942"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985" y="1694823"/>
              <a:ext cx="538197" cy="3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3"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522" y="1694823"/>
              <a:ext cx="538197" cy="3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44" name="Gruppo 70"/>
            <p:cNvGrpSpPr>
              <a:grpSpLocks/>
            </p:cNvGrpSpPr>
            <p:nvPr/>
          </p:nvGrpSpPr>
          <p:grpSpPr bwMode="auto">
            <a:xfrm>
              <a:off x="5014799" y="1694823"/>
              <a:ext cx="3929319" cy="325453"/>
              <a:chOff x="9231492" y="2500306"/>
              <a:chExt cx="3929091" cy="325515"/>
            </a:xfrm>
          </p:grpSpPr>
          <p:pic>
            <p:nvPicPr>
              <p:cNvPr id="36945"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6297" y="2500306"/>
                <a:ext cx="538062"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6" name="Picture 50" descr="Arsia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7796" y="2500306"/>
                <a:ext cx="555568" cy="322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7"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9306" y="2500306"/>
                <a:ext cx="541277"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8"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1492" y="2500306"/>
                <a:ext cx="538062"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9" name="Picture 50" descr="Arsia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2996" y="2500306"/>
                <a:ext cx="555568" cy="322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50"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4500" y="2500306"/>
                <a:ext cx="541277"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51" name="Picture 50" descr="Arsia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566" y="2500306"/>
                <a:ext cx="555568" cy="322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36882" name="Gruppo 85"/>
          <p:cNvGrpSpPr>
            <a:grpSpLocks/>
          </p:cNvGrpSpPr>
          <p:nvPr/>
        </p:nvGrpSpPr>
        <p:grpSpPr bwMode="auto">
          <a:xfrm>
            <a:off x="2022476" y="4203700"/>
            <a:ext cx="8537575" cy="420688"/>
            <a:chOff x="498475" y="3775075"/>
            <a:chExt cx="8537575" cy="420688"/>
          </a:xfrm>
        </p:grpSpPr>
        <p:grpSp>
          <p:nvGrpSpPr>
            <p:cNvPr id="36911" name="Group 2"/>
            <p:cNvGrpSpPr>
              <a:grpSpLocks/>
            </p:cNvGrpSpPr>
            <p:nvPr/>
          </p:nvGrpSpPr>
          <p:grpSpPr bwMode="auto">
            <a:xfrm>
              <a:off x="498475" y="3835400"/>
              <a:ext cx="8537575" cy="360363"/>
              <a:chOff x="158" y="300"/>
              <a:chExt cx="5513" cy="227"/>
            </a:xfrm>
          </p:grpSpPr>
          <p:sp>
            <p:nvSpPr>
              <p:cNvPr id="66"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67"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6926"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7"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8"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9"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0"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1"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2"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3"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76"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77"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33" name="Figura a mano libera 32"/>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36913"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36914"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36915"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36916"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36917"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36918"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36919"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36920"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36921"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6922"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6923"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sp>
        <p:nvSpPr>
          <p:cNvPr id="83" name="Rettangolo 82"/>
          <p:cNvSpPr/>
          <p:nvPr/>
        </p:nvSpPr>
        <p:spPr bwMode="auto">
          <a:xfrm>
            <a:off x="3524250" y="3071813"/>
            <a:ext cx="1500188" cy="1143000"/>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Rettangolo 15"/>
          <p:cNvSpPr/>
          <p:nvPr/>
        </p:nvSpPr>
        <p:spPr bwMode="auto">
          <a:xfrm>
            <a:off x="1990725" y="4641851"/>
            <a:ext cx="8574088"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36892" name="Gruppo 86"/>
          <p:cNvGrpSpPr>
            <a:grpSpLocks/>
          </p:cNvGrpSpPr>
          <p:nvPr/>
        </p:nvGrpSpPr>
        <p:grpSpPr bwMode="auto">
          <a:xfrm>
            <a:off x="1597025" y="4685868"/>
            <a:ext cx="8961438" cy="1159742"/>
            <a:chOff x="73026" y="4243388"/>
            <a:chExt cx="8961437" cy="1159742"/>
          </a:xfrm>
          <a:solidFill>
            <a:srgbClr val="644C00"/>
          </a:solidFill>
        </p:grpSpPr>
        <p:sp>
          <p:nvSpPr>
            <p:cNvPr id="36893" name="Rettangolo 20"/>
            <p:cNvSpPr>
              <a:spLocks noChangeArrowheads="1"/>
            </p:cNvSpPr>
            <p:nvPr/>
          </p:nvSpPr>
          <p:spPr bwMode="auto">
            <a:xfrm rot="-5400000">
              <a:off x="-123349" y="4868179"/>
              <a:ext cx="731326" cy="338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dirty="0">
                  <a:solidFill>
                    <a:srgbClr val="663300"/>
                  </a:solidFill>
                  <a:latin typeface="Arial" panose="020B0604020202020204" pitchFamily="34" charset="0"/>
                </a:rPr>
                <a:t>suolo</a:t>
              </a:r>
            </a:p>
          </p:txBody>
        </p:sp>
        <p:grpSp>
          <p:nvGrpSpPr>
            <p:cNvPr id="36894" name="Gruppo 80"/>
            <p:cNvGrpSpPr>
              <a:grpSpLocks/>
            </p:cNvGrpSpPr>
            <p:nvPr/>
          </p:nvGrpSpPr>
          <p:grpSpPr bwMode="auto">
            <a:xfrm>
              <a:off x="7595375" y="4909666"/>
              <a:ext cx="1368089" cy="325454"/>
              <a:chOff x="7358063" y="5715000"/>
              <a:chExt cx="1684337" cy="325438"/>
            </a:xfrm>
            <a:grpFill/>
          </p:grpSpPr>
          <p:pic>
            <p:nvPicPr>
              <p:cNvPr id="36908"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pic>
            <p:nvPicPr>
              <p:cNvPr id="36909"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pic>
            <p:nvPicPr>
              <p:cNvPr id="36910"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grpSp>
        <p:pic>
          <p:nvPicPr>
            <p:cNvPr id="36895"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pic>
          <p:nvPicPr>
            <p:cNvPr id="36896"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pic>
          <p:nvPicPr>
            <p:cNvPr id="36897"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sp>
          <p:nvSpPr>
            <p:cNvPr id="45" name="Parentesi graffa chiusa 44"/>
            <p:cNvSpPr/>
            <p:nvPr/>
          </p:nvSpPr>
          <p:spPr bwMode="auto">
            <a:xfrm rot="5400000">
              <a:off x="6131719" y="2863056"/>
              <a:ext cx="46038" cy="2879725"/>
            </a:xfrm>
            <a:prstGeom prst="rightBrace">
              <a:avLst/>
            </a:prstGeom>
            <a:grpFill/>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6" name="Parentesi graffa chiusa 45"/>
            <p:cNvSpPr/>
            <p:nvPr/>
          </p:nvSpPr>
          <p:spPr bwMode="auto">
            <a:xfrm rot="5400000">
              <a:off x="8224044" y="3613944"/>
              <a:ext cx="180975" cy="1439863"/>
            </a:xfrm>
            <a:prstGeom prst="rightBrace">
              <a:avLst/>
            </a:prstGeom>
            <a:grpFill/>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7" name="Parentesi graffa chiusa 46"/>
            <p:cNvSpPr/>
            <p:nvPr/>
          </p:nvSpPr>
          <p:spPr bwMode="auto">
            <a:xfrm rot="5400000">
              <a:off x="3287714" y="2898775"/>
              <a:ext cx="46038" cy="2808287"/>
            </a:xfrm>
            <a:prstGeom prst="rightBrace">
              <a:avLst/>
            </a:prstGeom>
            <a:grpFill/>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8" name="Parentesi graffa chiusa 47"/>
            <p:cNvSpPr/>
            <p:nvPr/>
          </p:nvSpPr>
          <p:spPr bwMode="auto">
            <a:xfrm rot="5400000">
              <a:off x="1176339" y="3632200"/>
              <a:ext cx="92075" cy="1368425"/>
            </a:xfrm>
            <a:prstGeom prst="rightBrace">
              <a:avLst/>
            </a:prstGeom>
            <a:grpFill/>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1" name="CasellaDiTesto 50"/>
            <p:cNvSpPr txBox="1"/>
            <p:nvPr/>
          </p:nvSpPr>
          <p:spPr bwMode="auto">
            <a:xfrm>
              <a:off x="1077914" y="4421188"/>
              <a:ext cx="287337" cy="306387"/>
            </a:xfrm>
            <a:prstGeom prst="rect">
              <a:avLst/>
            </a:prstGeom>
            <a:grp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36905" name="CasellaDiTesto 51"/>
            <p:cNvSpPr txBox="1">
              <a:spLocks noChangeArrowheads="1"/>
            </p:cNvSpPr>
            <p:nvPr/>
          </p:nvSpPr>
          <p:spPr bwMode="auto">
            <a:xfrm>
              <a:off x="3166069" y="4420531"/>
              <a:ext cx="288051" cy="307792"/>
            </a:xfrm>
            <a:prstGeom prst="rect">
              <a:avLst/>
            </a:prstGeom>
            <a:grpFill/>
            <a:ln w="25400">
              <a:solidFill>
                <a:srgbClr val="FFFFCC"/>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36906"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pic>
          <p:nvPicPr>
            <p:cNvPr id="36907"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grpFill/>
            <a:ln w="9525">
              <a:solidFill>
                <a:schemeClr val="tx1"/>
              </a:solidFill>
              <a:miter lim="800000"/>
              <a:headEnd/>
              <a:tailEnd/>
            </a:ln>
            <a:effectLst>
              <a:outerShdw dist="107763" dir="2700000" algn="ctr" rotWithShape="0">
                <a:srgbClr val="808080">
                  <a:alpha val="50000"/>
                </a:srgbClr>
              </a:outerShdw>
            </a:effectLst>
          </p:spPr>
        </p:pic>
      </p:grpSp>
      <p:pic>
        <p:nvPicPr>
          <p:cNvPr id="36887" name="Picture 3" descr="SA_scienze_logo_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854" y="227879"/>
            <a:ext cx="1614822" cy="69128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6888" name="CasellaDiTesto 17"/>
          <p:cNvSpPr txBox="1">
            <a:spLocks noChangeArrowheads="1"/>
          </p:cNvSpPr>
          <p:nvPr/>
        </p:nvSpPr>
        <p:spPr bwMode="auto">
          <a:xfrm>
            <a:off x="7373947" y="214314"/>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sp>
        <p:nvSpPr>
          <p:cNvPr id="92" name="Rettangolo 91"/>
          <p:cNvSpPr/>
          <p:nvPr/>
        </p:nvSpPr>
        <p:spPr>
          <a:xfrm>
            <a:off x="1952625" y="1357313"/>
            <a:ext cx="40005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6952"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475" y="3730625"/>
            <a:ext cx="47992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3"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394" y="3744949"/>
            <a:ext cx="494142" cy="45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4"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315" y="3730625"/>
            <a:ext cx="47992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5" name="Picture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7233" y="3744949"/>
            <a:ext cx="494142" cy="45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9768178" y="3323794"/>
            <a:ext cx="684212" cy="864395"/>
          </a:xfrm>
          <a:prstGeom prst="rect">
            <a:avLst/>
          </a:prstGeom>
          <a:solidFill>
            <a:srgbClr val="92D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85" name="Figura a mano libera 84"/>
          <p:cNvSpPr/>
          <p:nvPr/>
        </p:nvSpPr>
        <p:spPr bwMode="auto">
          <a:xfrm>
            <a:off x="5989929" y="2552701"/>
            <a:ext cx="4345563" cy="1671637"/>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cxnSp>
        <p:nvCxnSpPr>
          <p:cNvPr id="8" name="Connettore 2 7"/>
          <p:cNvCxnSpPr/>
          <p:nvPr/>
        </p:nvCxnSpPr>
        <p:spPr bwMode="auto">
          <a:xfrm>
            <a:off x="9047163" y="3214255"/>
            <a:ext cx="863600" cy="0"/>
          </a:xfrm>
          <a:prstGeom prst="straightConnector1">
            <a:avLst/>
          </a:prstGeom>
          <a:blipFill dpi="0" rotWithShape="0">
            <a:blip r:embed="rId9"/>
            <a:srcRect/>
            <a:tile tx="0" ty="0" sx="100000" sy="100000" flip="none" algn="tl"/>
          </a:blipFill>
          <a:ln w="63500" cap="flat" cmpd="sng" algn="ctr">
            <a:solidFill>
              <a:srgbClr val="FF0000"/>
            </a:solidFill>
            <a:prstDash val="solid"/>
            <a:round/>
            <a:headEnd type="none" w="med" len="med"/>
            <a:tailEnd type="triangle"/>
          </a:ln>
          <a:effectLst/>
        </p:spPr>
      </p:cxnSp>
      <p:pic>
        <p:nvPicPr>
          <p:cNvPr id="8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843" y="3744475"/>
            <a:ext cx="47992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95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asellaDiTesto 81"/>
          <p:cNvSpPr txBox="1">
            <a:spLocks noChangeArrowheads="1"/>
          </p:cNvSpPr>
          <p:nvPr/>
        </p:nvSpPr>
        <p:spPr bwMode="auto">
          <a:xfrm>
            <a:off x="3954464" y="693474"/>
            <a:ext cx="381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dirty="0">
                <a:latin typeface="Times New Roman" panose="02020603050405020304" pitchFamily="18" charset="0"/>
                <a:cs typeface="Times New Roman" panose="02020603050405020304" pitchFamily="18" charset="0"/>
              </a:rPr>
              <a:t>Ciclo annuale di </a:t>
            </a:r>
            <a:r>
              <a:rPr lang="it-IT" altLang="it-IT" sz="2000" b="1" i="1" dirty="0" err="1">
                <a:latin typeface="Times New Roman" panose="02020603050405020304" pitchFamily="18" charset="0"/>
                <a:cs typeface="Times New Roman" panose="02020603050405020304" pitchFamily="18" charset="0"/>
              </a:rPr>
              <a:t>Bactrocera</a:t>
            </a:r>
            <a:r>
              <a:rPr lang="it-IT" altLang="it-IT" sz="2000" b="1" i="1" dirty="0">
                <a:latin typeface="Times New Roman" panose="02020603050405020304" pitchFamily="18" charset="0"/>
                <a:cs typeface="Times New Roman" panose="02020603050405020304" pitchFamily="18" charset="0"/>
              </a:rPr>
              <a:t> </a:t>
            </a:r>
            <a:r>
              <a:rPr lang="it-IT" altLang="it-IT" sz="2000" b="1" i="1" dirty="0" err="1">
                <a:latin typeface="Times New Roman" panose="02020603050405020304" pitchFamily="18" charset="0"/>
                <a:cs typeface="Times New Roman" panose="02020603050405020304" pitchFamily="18" charset="0"/>
              </a:rPr>
              <a:t>oleae</a:t>
            </a:r>
            <a:endParaRPr lang="it-IT" altLang="it-IT" sz="2000" b="1" i="1" dirty="0">
              <a:latin typeface="Times New Roman" panose="02020603050405020304" pitchFamily="18" charset="0"/>
              <a:cs typeface="Times New Roman" panose="02020603050405020304" pitchFamily="18" charset="0"/>
            </a:endParaRPr>
          </a:p>
        </p:txBody>
      </p:sp>
      <p:sp>
        <p:nvSpPr>
          <p:cNvPr id="9" name="Rettangolo 8"/>
          <p:cNvSpPr/>
          <p:nvPr/>
        </p:nvSpPr>
        <p:spPr bwMode="auto">
          <a:xfrm>
            <a:off x="1951038" y="2707584"/>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686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388550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388550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388550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3885508"/>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ttangolo 22"/>
          <p:cNvSpPr>
            <a:spLocks noChangeArrowheads="1"/>
          </p:cNvSpPr>
          <p:nvPr/>
        </p:nvSpPr>
        <p:spPr bwMode="auto">
          <a:xfrm rot="-5400000">
            <a:off x="1087438" y="3309246"/>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22" name="Figura a mano libera 21"/>
          <p:cNvSpPr/>
          <p:nvPr/>
        </p:nvSpPr>
        <p:spPr bwMode="auto">
          <a:xfrm>
            <a:off x="1971676" y="3731521"/>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36875"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2756796"/>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274250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274250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8" name="Gruppo 85"/>
          <p:cNvGrpSpPr>
            <a:grpSpLocks/>
          </p:cNvGrpSpPr>
          <p:nvPr/>
        </p:nvGrpSpPr>
        <p:grpSpPr bwMode="auto">
          <a:xfrm>
            <a:off x="1581150" y="1564584"/>
            <a:ext cx="8942388" cy="1071563"/>
            <a:chOff x="57150" y="981075"/>
            <a:chExt cx="8942388" cy="1071563"/>
          </a:xfrm>
        </p:grpSpPr>
        <p:sp>
          <p:nvSpPr>
            <p:cNvPr id="3" name="Rettangolo 2"/>
            <p:cNvSpPr/>
            <p:nvPr/>
          </p:nvSpPr>
          <p:spPr bwMode="auto">
            <a:xfrm>
              <a:off x="427038" y="981075"/>
              <a:ext cx="2786062" cy="107156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dirty="0"/>
            </a:p>
          </p:txBody>
        </p:sp>
        <p:sp>
          <p:nvSpPr>
            <p:cNvPr id="4" name="CasellaDiTesto 28"/>
            <p:cNvSpPr txBox="1">
              <a:spLocks noChangeArrowheads="1"/>
            </p:cNvSpPr>
            <p:nvPr/>
          </p:nvSpPr>
          <p:spPr bwMode="auto">
            <a:xfrm>
              <a:off x="427038" y="1285875"/>
              <a:ext cx="2586037" cy="276225"/>
            </a:xfrm>
            <a:prstGeom prst="rect">
              <a:avLst/>
            </a:prstGeom>
            <a:noFill/>
            <a:ln w="9525">
              <a:noFill/>
              <a:miter lim="800000"/>
              <a:headEnd/>
              <a:tailEnd/>
            </a:ln>
          </p:spPr>
          <p:txBody>
            <a:bodyPr wrap="none">
              <a:spAutoFit/>
            </a:bodyPr>
            <a:lstStyle/>
            <a:p>
              <a:pPr eaLnBrk="1" hangingPunct="1">
                <a:defRPr/>
              </a:pPr>
              <a:r>
                <a:rPr lang="it-IT" sz="1200" b="1" dirty="0">
                  <a:solidFill>
                    <a:schemeClr val="accent3">
                      <a:lumMod val="60000"/>
                      <a:lumOff val="40000"/>
                    </a:schemeClr>
                  </a:solidFill>
                  <a:latin typeface="Arial" charset="0"/>
                  <a:cs typeface="Arial" charset="0"/>
                </a:rPr>
                <a:t>residuali o in oliveti abbandonati</a:t>
              </a:r>
            </a:p>
          </p:txBody>
        </p:sp>
        <p:sp>
          <p:nvSpPr>
            <p:cNvPr id="36938" name="CasellaDiTesto 37"/>
            <p:cNvSpPr txBox="1">
              <a:spLocks noChangeArrowheads="1"/>
            </p:cNvSpPr>
            <p:nvPr/>
          </p:nvSpPr>
          <p:spPr bwMode="auto">
            <a:xfrm>
              <a:off x="4999038" y="1565275"/>
              <a:ext cx="1920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b="1">
                  <a:latin typeface="Times New Roman" panose="02020603050405020304" pitchFamily="18" charset="0"/>
                  <a:cs typeface="Times New Roman" panose="02020603050405020304" pitchFamily="18" charset="0"/>
                </a:rPr>
                <a:t>produzione annuale</a:t>
              </a:r>
            </a:p>
          </p:txBody>
        </p:sp>
        <p:sp>
          <p:nvSpPr>
            <p:cNvPr id="6" name="Rettangolo 5"/>
            <p:cNvSpPr/>
            <p:nvPr/>
          </p:nvSpPr>
          <p:spPr bwMode="auto">
            <a:xfrm>
              <a:off x="4999038" y="981075"/>
              <a:ext cx="4000500" cy="107156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Figura a mano libera 6"/>
            <p:cNvSpPr/>
            <p:nvPr/>
          </p:nvSpPr>
          <p:spPr bwMode="auto">
            <a:xfrm>
              <a:off x="5075238" y="1000125"/>
              <a:ext cx="3854450" cy="992188"/>
            </a:xfrm>
            <a:custGeom>
              <a:avLst/>
              <a:gdLst>
                <a:gd name="connsiteX0" fmla="*/ 0 w 4067908"/>
                <a:gd name="connsiteY0" fmla="*/ 1064455 h 1064455"/>
                <a:gd name="connsiteX1" fmla="*/ 787791 w 4067908"/>
                <a:gd name="connsiteY1" fmla="*/ 853439 h 1064455"/>
                <a:gd name="connsiteX2" fmla="*/ 1716259 w 4067908"/>
                <a:gd name="connsiteY2" fmla="*/ 529883 h 1064455"/>
                <a:gd name="connsiteX3" fmla="*/ 2433711 w 4067908"/>
                <a:gd name="connsiteY3" fmla="*/ 234461 h 1064455"/>
                <a:gd name="connsiteX4" fmla="*/ 2968283 w 4067908"/>
                <a:gd name="connsiteY4" fmla="*/ 79716 h 1064455"/>
                <a:gd name="connsiteX5" fmla="*/ 3910819 w 4067908"/>
                <a:gd name="connsiteY5" fmla="*/ 9378 h 1064455"/>
                <a:gd name="connsiteX6" fmla="*/ 3910819 w 4067908"/>
                <a:gd name="connsiteY6" fmla="*/ 23446 h 10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908" h="1064455">
                  <a:moveTo>
                    <a:pt x="0" y="1064455"/>
                  </a:moveTo>
                  <a:cubicBezTo>
                    <a:pt x="250874" y="1003494"/>
                    <a:pt x="501748" y="942534"/>
                    <a:pt x="787791" y="853439"/>
                  </a:cubicBezTo>
                  <a:cubicBezTo>
                    <a:pt x="1073834" y="764344"/>
                    <a:pt x="1441939" y="633046"/>
                    <a:pt x="1716259" y="529883"/>
                  </a:cubicBezTo>
                  <a:cubicBezTo>
                    <a:pt x="1990579" y="426720"/>
                    <a:pt x="2225040" y="309489"/>
                    <a:pt x="2433711" y="234461"/>
                  </a:cubicBezTo>
                  <a:cubicBezTo>
                    <a:pt x="2642382" y="159433"/>
                    <a:pt x="2722098" y="117230"/>
                    <a:pt x="2968283" y="79716"/>
                  </a:cubicBezTo>
                  <a:cubicBezTo>
                    <a:pt x="3214468" y="42202"/>
                    <a:pt x="3753730" y="18756"/>
                    <a:pt x="3910819" y="9378"/>
                  </a:cubicBezTo>
                  <a:cubicBezTo>
                    <a:pt x="4067908" y="0"/>
                    <a:pt x="3989363" y="11723"/>
                    <a:pt x="3910819" y="23446"/>
                  </a:cubicBezTo>
                </a:path>
              </a:pathLst>
            </a:custGeom>
            <a:ln>
              <a:solidFill>
                <a:srgbClr val="FFFF00"/>
              </a:solidFill>
            </a:ln>
          </p:spPr>
          <p:style>
            <a:lnRef idx="3">
              <a:schemeClr val="accent2"/>
            </a:lnRef>
            <a:fillRef idx="0">
              <a:schemeClr val="accent2"/>
            </a:fillRef>
            <a:effectRef idx="2">
              <a:schemeClr val="accent2"/>
            </a:effectRef>
            <a:fontRef idx="minor">
              <a:schemeClr val="tx1"/>
            </a:fontRef>
          </p:style>
          <p:txBody>
            <a:bodyPr anchor="ctr"/>
            <a:lstStyle/>
            <a:p>
              <a:pPr algn="ctr" eaLnBrk="1" hangingPunct="1">
                <a:defRPr/>
              </a:pPr>
              <a:endParaRPr lang="it-IT"/>
            </a:p>
          </p:txBody>
        </p:sp>
        <p:sp>
          <p:nvSpPr>
            <p:cNvPr id="19" name="Rettangolo 18"/>
            <p:cNvSpPr/>
            <p:nvPr/>
          </p:nvSpPr>
          <p:spPr bwMode="auto">
            <a:xfrm rot="16200000">
              <a:off x="-100012" y="1320800"/>
              <a:ext cx="652462" cy="338138"/>
            </a:xfrm>
            <a:prstGeom prst="rect">
              <a:avLst/>
            </a:prstGeom>
          </p:spPr>
          <p:txBody>
            <a:bodyPr wrap="none">
              <a:spAutoFit/>
            </a:bodyPr>
            <a:lstStyle/>
            <a:p>
              <a:pPr>
                <a:tabLst>
                  <a:tab pos="228600" algn="l"/>
                </a:tabLst>
                <a:defRPr/>
              </a:pPr>
              <a:r>
                <a:rPr lang="it-IT" sz="1600" b="1" dirty="0">
                  <a:solidFill>
                    <a:schemeClr val="accent3">
                      <a:lumMod val="50000"/>
                    </a:schemeClr>
                  </a:solidFill>
                  <a:latin typeface="Arial" charset="0"/>
                  <a:cs typeface="Arial" charset="0"/>
                </a:rPr>
                <a:t>olive</a:t>
              </a:r>
            </a:p>
          </p:txBody>
        </p:sp>
        <p:pic>
          <p:nvPicPr>
            <p:cNvPr id="36942"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985" y="1694823"/>
              <a:ext cx="538197" cy="3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3"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522" y="1694823"/>
              <a:ext cx="538197" cy="3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44" name="Gruppo 70"/>
            <p:cNvGrpSpPr>
              <a:grpSpLocks/>
            </p:cNvGrpSpPr>
            <p:nvPr/>
          </p:nvGrpSpPr>
          <p:grpSpPr bwMode="auto">
            <a:xfrm>
              <a:off x="5070215" y="1694823"/>
              <a:ext cx="3929318" cy="325453"/>
              <a:chOff x="9286908" y="2500306"/>
              <a:chExt cx="3929090" cy="325515"/>
            </a:xfrm>
          </p:grpSpPr>
          <p:pic>
            <p:nvPicPr>
              <p:cNvPr id="36945"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1713" y="2500306"/>
                <a:ext cx="538062"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6" name="Picture 50" descr="Arsia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03217" y="2500306"/>
                <a:ext cx="555568" cy="322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7"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4721" y="2500306"/>
                <a:ext cx="541277"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8" name="Picture 48" descr="Arsia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908" y="2500306"/>
                <a:ext cx="538062"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49" name="Picture 50" descr="Arsia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8412" y="2500306"/>
                <a:ext cx="555568" cy="322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50" name="Picture 49" descr="Arsia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916" y="2500306"/>
                <a:ext cx="541277" cy="325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51" name="Picture 50" descr="Arsia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9982" y="2500306"/>
                <a:ext cx="555568" cy="322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36882" name="Gruppo 85"/>
          <p:cNvGrpSpPr>
            <a:grpSpLocks/>
          </p:cNvGrpSpPr>
          <p:nvPr/>
        </p:nvGrpSpPr>
        <p:grpSpPr bwMode="auto">
          <a:xfrm>
            <a:off x="2022476" y="4358583"/>
            <a:ext cx="8537575" cy="420688"/>
            <a:chOff x="498475" y="3775075"/>
            <a:chExt cx="8537575" cy="420688"/>
          </a:xfrm>
        </p:grpSpPr>
        <p:grpSp>
          <p:nvGrpSpPr>
            <p:cNvPr id="36911" name="Group 2"/>
            <p:cNvGrpSpPr>
              <a:grpSpLocks/>
            </p:cNvGrpSpPr>
            <p:nvPr/>
          </p:nvGrpSpPr>
          <p:grpSpPr bwMode="auto">
            <a:xfrm>
              <a:off x="498475" y="3835400"/>
              <a:ext cx="8537575" cy="360363"/>
              <a:chOff x="158" y="300"/>
              <a:chExt cx="5513" cy="227"/>
            </a:xfrm>
          </p:grpSpPr>
          <p:sp>
            <p:nvSpPr>
              <p:cNvPr id="66"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67"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6926"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7"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8"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9"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0"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1"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2"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3"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76"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77"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33" name="Figura a mano libera 32"/>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36913"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36914"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36915"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36916"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36917"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36918"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36919"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36920"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36921"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6922"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6923"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sp>
        <p:nvSpPr>
          <p:cNvPr id="83" name="Rettangolo 82"/>
          <p:cNvSpPr/>
          <p:nvPr/>
        </p:nvSpPr>
        <p:spPr bwMode="auto">
          <a:xfrm>
            <a:off x="3524250" y="3226696"/>
            <a:ext cx="1500188" cy="1143000"/>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6887" name="Picture 3" descr="SA_scienze_logo_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19" y="214314"/>
            <a:ext cx="1614822" cy="69128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6888" name="CasellaDiTesto 17"/>
          <p:cNvSpPr txBox="1">
            <a:spLocks noChangeArrowheads="1"/>
          </p:cNvSpPr>
          <p:nvPr/>
        </p:nvSpPr>
        <p:spPr bwMode="auto">
          <a:xfrm>
            <a:off x="7373947" y="214314"/>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sp>
        <p:nvSpPr>
          <p:cNvPr id="92" name="Rettangolo 91"/>
          <p:cNvSpPr/>
          <p:nvPr/>
        </p:nvSpPr>
        <p:spPr>
          <a:xfrm>
            <a:off x="1952625" y="1512196"/>
            <a:ext cx="40005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36872" name="Gruppo 73"/>
          <p:cNvGrpSpPr>
            <a:grpSpLocks/>
          </p:cNvGrpSpPr>
          <p:nvPr/>
        </p:nvGrpSpPr>
        <p:grpSpPr bwMode="auto">
          <a:xfrm>
            <a:off x="7737475" y="3885508"/>
            <a:ext cx="1993900" cy="465138"/>
            <a:chOff x="6286512" y="4106235"/>
            <a:chExt cx="1994483" cy="465773"/>
          </a:xfrm>
        </p:grpSpPr>
        <p:pic>
          <p:nvPicPr>
            <p:cNvPr id="36952"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3"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4"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5" name="Picture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ttangolo 1"/>
          <p:cNvSpPr/>
          <p:nvPr/>
        </p:nvSpPr>
        <p:spPr bwMode="auto">
          <a:xfrm>
            <a:off x="9768178" y="3478677"/>
            <a:ext cx="684212" cy="864395"/>
          </a:xfrm>
          <a:prstGeom prst="rect">
            <a:avLst/>
          </a:prstGeom>
          <a:solidFill>
            <a:srgbClr val="92D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cxnSp>
        <p:nvCxnSpPr>
          <p:cNvPr id="8" name="Connettore 2 7"/>
          <p:cNvCxnSpPr/>
          <p:nvPr/>
        </p:nvCxnSpPr>
        <p:spPr bwMode="auto">
          <a:xfrm flipV="1">
            <a:off x="9377243" y="4837720"/>
            <a:ext cx="0" cy="407779"/>
          </a:xfrm>
          <a:prstGeom prst="straightConnector1">
            <a:avLst/>
          </a:prstGeom>
          <a:blipFill dpi="0" rotWithShape="0">
            <a:blip r:embed="rId9"/>
            <a:srcRect/>
            <a:tile tx="0" ty="0" sx="100000" sy="100000" flip="none" algn="tl"/>
          </a:blipFill>
          <a:ln w="50800" cap="flat" cmpd="sng" algn="ctr">
            <a:solidFill>
              <a:srgbClr val="FF0000"/>
            </a:solidFill>
            <a:prstDash val="solid"/>
            <a:round/>
            <a:headEnd type="none" w="med" len="med"/>
            <a:tailEnd type="triangle"/>
          </a:ln>
          <a:effectLst/>
        </p:spPr>
      </p:cxnSp>
      <p:sp>
        <p:nvSpPr>
          <p:cNvPr id="87" name="CasellaDiTesto 81"/>
          <p:cNvSpPr txBox="1">
            <a:spLocks noChangeArrowheads="1"/>
          </p:cNvSpPr>
          <p:nvPr/>
        </p:nvSpPr>
        <p:spPr bwMode="auto">
          <a:xfrm>
            <a:off x="3006437" y="5242072"/>
            <a:ext cx="7639924" cy="10156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it-IT" altLang="it-IT" sz="2000" b="1" dirty="0">
                <a:solidFill>
                  <a:srgbClr val="FF0000"/>
                </a:solidFill>
                <a:latin typeface="Times New Roman" panose="02020603050405020304" pitchFamily="18" charset="0"/>
                <a:cs typeface="Times New Roman" panose="02020603050405020304" pitchFamily="18" charset="0"/>
              </a:rPr>
              <a:t>A </a:t>
            </a:r>
            <a:r>
              <a:rPr lang="it-IT" altLang="it-IT" sz="2000" b="1" u="sng" dirty="0">
                <a:solidFill>
                  <a:srgbClr val="FF0000"/>
                </a:solidFill>
                <a:latin typeface="Times New Roman" panose="02020603050405020304" pitchFamily="18" charset="0"/>
                <a:cs typeface="Times New Roman" panose="02020603050405020304" pitchFamily="18" charset="0"/>
              </a:rPr>
              <a:t>novembre</a:t>
            </a:r>
            <a:r>
              <a:rPr lang="it-IT" altLang="it-IT" sz="2000" b="1" dirty="0">
                <a:solidFill>
                  <a:srgbClr val="FF0000"/>
                </a:solidFill>
                <a:latin typeface="Times New Roman" panose="02020603050405020304" pitchFamily="18" charset="0"/>
                <a:cs typeface="Times New Roman" panose="02020603050405020304" pitchFamily="18" charset="0"/>
              </a:rPr>
              <a:t> la femmina della mosca delle olive ha le condizioni climatiche utili per l’ovideposizione e le larve quelle per svilupparsi. In presenza di olive l’infestazione prosegue «in continuo»</a:t>
            </a:r>
          </a:p>
        </p:txBody>
      </p:sp>
      <p:sp>
        <p:nvSpPr>
          <p:cNvPr id="69" name="Figura a mano libera 68"/>
          <p:cNvSpPr/>
          <p:nvPr/>
        </p:nvSpPr>
        <p:spPr bwMode="auto">
          <a:xfrm>
            <a:off x="5989929" y="2707584"/>
            <a:ext cx="4345563" cy="1671637"/>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cxnSp>
        <p:nvCxnSpPr>
          <p:cNvPr id="70" name="Connettore 2 69"/>
          <p:cNvCxnSpPr/>
          <p:nvPr/>
        </p:nvCxnSpPr>
        <p:spPr bwMode="auto">
          <a:xfrm>
            <a:off x="9047163" y="3369138"/>
            <a:ext cx="863600" cy="0"/>
          </a:xfrm>
          <a:prstGeom prst="straightConnector1">
            <a:avLst/>
          </a:prstGeom>
          <a:blipFill dpi="0" rotWithShape="0">
            <a:blip r:embed="rId9"/>
            <a:srcRect/>
            <a:tile tx="0" ty="0" sx="100000" sy="100000" flip="none" algn="tl"/>
          </a:blipFill>
          <a:ln w="63500" cap="flat" cmpd="sng" algn="ctr">
            <a:solidFill>
              <a:srgbClr val="FF0000"/>
            </a:solidFill>
            <a:prstDash val="solid"/>
            <a:round/>
            <a:headEnd type="none" w="med" len="med"/>
            <a:tailEnd type="triangle"/>
          </a:ln>
          <a:effectLst/>
        </p:spPr>
      </p:cxnSp>
      <p:pic>
        <p:nvPicPr>
          <p:cNvPr id="71"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843" y="3896874"/>
            <a:ext cx="47992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773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826584" y="1910017"/>
            <a:ext cx="2967992" cy="369332"/>
          </a:xfrm>
          <a:prstGeom prst="rect">
            <a:avLst/>
          </a:prstGeom>
          <a:noFill/>
        </p:spPr>
        <p:txBody>
          <a:bodyPr wrap="none" rtlCol="0">
            <a:spAutoFit/>
          </a:bodyPr>
          <a:lstStyle/>
          <a:p>
            <a:r>
              <a:rPr lang="it-IT" b="1" i="1" dirty="0" err="1"/>
              <a:t>B.oleae</a:t>
            </a:r>
            <a:r>
              <a:rPr lang="it-IT" b="1" i="1" dirty="0"/>
              <a:t>: </a:t>
            </a:r>
            <a:r>
              <a:rPr lang="it-IT" b="1" dirty="0"/>
              <a:t>voli primaverili 2021</a:t>
            </a:r>
          </a:p>
        </p:txBody>
      </p:sp>
      <p:sp>
        <p:nvSpPr>
          <p:cNvPr id="4" name="CasellaDiTesto 3"/>
          <p:cNvSpPr txBox="1"/>
          <p:nvPr/>
        </p:nvSpPr>
        <p:spPr>
          <a:xfrm rot="16200000">
            <a:off x="740275" y="4251443"/>
            <a:ext cx="2459006" cy="369332"/>
          </a:xfrm>
          <a:prstGeom prst="rect">
            <a:avLst/>
          </a:prstGeom>
          <a:noFill/>
        </p:spPr>
        <p:txBody>
          <a:bodyPr wrap="none" rtlCol="0">
            <a:spAutoFit/>
          </a:bodyPr>
          <a:lstStyle/>
          <a:p>
            <a:r>
              <a:rPr lang="it-IT" b="1" dirty="0"/>
              <a:t>Individui catturati (</a:t>
            </a:r>
            <a:r>
              <a:rPr lang="it-IT" b="1" dirty="0" err="1"/>
              <a:t>m+f</a:t>
            </a:r>
            <a:r>
              <a:rPr lang="it-IT" b="1" dirty="0"/>
              <a:t>)</a:t>
            </a:r>
          </a:p>
        </p:txBody>
      </p:sp>
      <p:sp>
        <p:nvSpPr>
          <p:cNvPr id="5" name="Rettangolo 4"/>
          <p:cNvSpPr/>
          <p:nvPr/>
        </p:nvSpPr>
        <p:spPr>
          <a:xfrm>
            <a:off x="3039107" y="6302220"/>
            <a:ext cx="2189931"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CasellaDiTesto 5"/>
          <p:cNvSpPr txBox="1"/>
          <p:nvPr/>
        </p:nvSpPr>
        <p:spPr>
          <a:xfrm>
            <a:off x="3729720" y="6333314"/>
            <a:ext cx="612668" cy="307777"/>
          </a:xfrm>
          <a:prstGeom prst="rect">
            <a:avLst/>
          </a:prstGeom>
          <a:noFill/>
        </p:spPr>
        <p:txBody>
          <a:bodyPr wrap="none" rtlCol="0">
            <a:spAutoFit/>
          </a:bodyPr>
          <a:lstStyle/>
          <a:p>
            <a:r>
              <a:rPr lang="it-IT" sz="1400" b="1" dirty="0"/>
              <a:t>aprile</a:t>
            </a:r>
          </a:p>
        </p:txBody>
      </p:sp>
      <p:sp>
        <p:nvSpPr>
          <p:cNvPr id="7" name="Rettangolo 6"/>
          <p:cNvSpPr/>
          <p:nvPr/>
        </p:nvSpPr>
        <p:spPr>
          <a:xfrm>
            <a:off x="5230734" y="6302217"/>
            <a:ext cx="2156713"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CasellaDiTesto 7"/>
          <p:cNvSpPr txBox="1"/>
          <p:nvPr/>
        </p:nvSpPr>
        <p:spPr>
          <a:xfrm>
            <a:off x="5868637" y="6334992"/>
            <a:ext cx="731162" cy="307777"/>
          </a:xfrm>
          <a:prstGeom prst="rect">
            <a:avLst/>
          </a:prstGeom>
          <a:noFill/>
        </p:spPr>
        <p:txBody>
          <a:bodyPr wrap="none" rtlCol="0">
            <a:spAutoFit/>
          </a:bodyPr>
          <a:lstStyle/>
          <a:p>
            <a:r>
              <a:rPr lang="it-IT" sz="1400" b="1" dirty="0"/>
              <a:t>maggio</a:t>
            </a:r>
          </a:p>
        </p:txBody>
      </p:sp>
      <p:sp>
        <p:nvSpPr>
          <p:cNvPr id="9" name="Rettangolo 8"/>
          <p:cNvSpPr/>
          <p:nvPr/>
        </p:nvSpPr>
        <p:spPr>
          <a:xfrm>
            <a:off x="2724316" y="6302213"/>
            <a:ext cx="315298" cy="3720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1" name="Immagine 10"/>
          <p:cNvPicPr>
            <a:picLocks noChangeAspect="1"/>
          </p:cNvPicPr>
          <p:nvPr/>
        </p:nvPicPr>
        <p:blipFill>
          <a:blip r:embed="rId2"/>
          <a:stretch>
            <a:fillRect/>
          </a:stretch>
        </p:blipFill>
        <p:spPr>
          <a:xfrm>
            <a:off x="2237006" y="2450770"/>
            <a:ext cx="6257925" cy="3781425"/>
          </a:xfrm>
          <a:prstGeom prst="rect">
            <a:avLst/>
          </a:prstGeom>
        </p:spPr>
      </p:pic>
      <p:sp>
        <p:nvSpPr>
          <p:cNvPr id="12" name="Rettangolo 11"/>
          <p:cNvSpPr/>
          <p:nvPr/>
        </p:nvSpPr>
        <p:spPr>
          <a:xfrm>
            <a:off x="7392687" y="6300155"/>
            <a:ext cx="972955" cy="3740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CasellaDiTesto 12"/>
          <p:cNvSpPr txBox="1"/>
          <p:nvPr/>
        </p:nvSpPr>
        <p:spPr>
          <a:xfrm>
            <a:off x="7502009" y="6342093"/>
            <a:ext cx="688009" cy="307777"/>
          </a:xfrm>
          <a:prstGeom prst="rect">
            <a:avLst/>
          </a:prstGeom>
          <a:noFill/>
        </p:spPr>
        <p:txBody>
          <a:bodyPr wrap="none" rtlCol="0">
            <a:spAutoFit/>
          </a:bodyPr>
          <a:lstStyle/>
          <a:p>
            <a:r>
              <a:rPr lang="it-IT" sz="1400" b="1" dirty="0"/>
              <a:t>giugno</a:t>
            </a:r>
          </a:p>
        </p:txBody>
      </p:sp>
      <p:sp>
        <p:nvSpPr>
          <p:cNvPr id="14" name="CasellaDiTesto 13"/>
          <p:cNvSpPr txBox="1"/>
          <p:nvPr/>
        </p:nvSpPr>
        <p:spPr>
          <a:xfrm>
            <a:off x="2271037" y="6328956"/>
            <a:ext cx="648063" cy="307777"/>
          </a:xfrm>
          <a:prstGeom prst="rect">
            <a:avLst/>
          </a:prstGeom>
          <a:solidFill>
            <a:schemeClr val="bg1"/>
          </a:solidFill>
        </p:spPr>
        <p:txBody>
          <a:bodyPr wrap="none" rtlCol="0">
            <a:spAutoFit/>
          </a:bodyPr>
          <a:lstStyle/>
          <a:p>
            <a:r>
              <a:rPr lang="it-IT" sz="1400" b="1" dirty="0"/>
              <a:t>marzo</a:t>
            </a: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81039" y="775543"/>
            <a:ext cx="3426922" cy="1926475"/>
          </a:xfrm>
          <a:prstGeom prst="rect">
            <a:avLst/>
          </a:prstGeom>
        </p:spPr>
      </p:pic>
      <p:sp>
        <p:nvSpPr>
          <p:cNvPr id="2" name="Rettangolo 1"/>
          <p:cNvSpPr/>
          <p:nvPr/>
        </p:nvSpPr>
        <p:spPr bwMode="auto">
          <a:xfrm>
            <a:off x="4712677" y="2671186"/>
            <a:ext cx="3652965" cy="2975212"/>
          </a:xfrm>
          <a:prstGeom prst="rect">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20" name="CasellaDiTesto 19"/>
          <p:cNvSpPr txBox="1"/>
          <p:nvPr/>
        </p:nvSpPr>
        <p:spPr>
          <a:xfrm>
            <a:off x="189045" y="457108"/>
            <a:ext cx="5116914" cy="400110"/>
          </a:xfrm>
          <a:prstGeom prst="rect">
            <a:avLst/>
          </a:prstGeom>
          <a:noFill/>
        </p:spPr>
        <p:txBody>
          <a:bodyPr wrap="none" rtlCol="0">
            <a:spAutoFit/>
          </a:bodyPr>
          <a:lstStyle/>
          <a:p>
            <a:r>
              <a:rPr lang="it-IT" sz="2000" b="1" dirty="0">
                <a:solidFill>
                  <a:schemeClr val="bg1">
                    <a:lumMod val="50000"/>
                  </a:schemeClr>
                </a:solidFill>
              </a:rPr>
              <a:t>PIF COSEDIMODA: Seggiano (GR) (18 trappole)</a:t>
            </a:r>
          </a:p>
        </p:txBody>
      </p:sp>
      <p:sp>
        <p:nvSpPr>
          <p:cNvPr id="21" name="CasellaDiTesto 20"/>
          <p:cNvSpPr txBox="1"/>
          <p:nvPr/>
        </p:nvSpPr>
        <p:spPr>
          <a:xfrm>
            <a:off x="189841" y="798901"/>
            <a:ext cx="4262321" cy="400110"/>
          </a:xfrm>
          <a:prstGeom prst="rect">
            <a:avLst/>
          </a:prstGeom>
          <a:noFill/>
        </p:spPr>
        <p:txBody>
          <a:bodyPr wrap="none" rtlCol="0">
            <a:spAutoFit/>
          </a:bodyPr>
          <a:lstStyle/>
          <a:p>
            <a:r>
              <a:rPr lang="it-IT" sz="2000" b="1" dirty="0">
                <a:solidFill>
                  <a:schemeClr val="accent4">
                    <a:lumMod val="75000"/>
                  </a:schemeClr>
                </a:solidFill>
              </a:rPr>
              <a:t>PIF ECCEOLIO: Cetona (SI) (9 trappole) </a:t>
            </a:r>
          </a:p>
        </p:txBody>
      </p:sp>
      <p:sp>
        <p:nvSpPr>
          <p:cNvPr id="22" name="CasellaDiTesto 21"/>
          <p:cNvSpPr txBox="1"/>
          <p:nvPr/>
        </p:nvSpPr>
        <p:spPr>
          <a:xfrm>
            <a:off x="197836" y="146791"/>
            <a:ext cx="7893956" cy="400110"/>
          </a:xfrm>
          <a:prstGeom prst="rect">
            <a:avLst/>
          </a:prstGeom>
          <a:noFill/>
        </p:spPr>
        <p:txBody>
          <a:bodyPr wrap="none" rtlCol="0">
            <a:spAutoFit/>
          </a:bodyPr>
          <a:lstStyle/>
          <a:p>
            <a:r>
              <a:rPr lang="it-IT" sz="2000" b="1" dirty="0">
                <a:solidFill>
                  <a:srgbClr val="0070C0"/>
                </a:solidFill>
              </a:rPr>
              <a:t>Progetto </a:t>
            </a:r>
            <a:r>
              <a:rPr lang="it-IT" sz="2000" b="1" dirty="0" err="1">
                <a:solidFill>
                  <a:srgbClr val="0070C0"/>
                </a:solidFill>
              </a:rPr>
              <a:t>FarOSARE</a:t>
            </a:r>
            <a:r>
              <a:rPr lang="it-IT" sz="2000" b="1" dirty="0">
                <a:solidFill>
                  <a:srgbClr val="0070C0"/>
                </a:solidFill>
              </a:rPr>
              <a:t>: Capalbio, Semproniano, Pitigliano (GR) (18 trappole)</a:t>
            </a:r>
          </a:p>
        </p:txBody>
      </p:sp>
      <p:sp>
        <p:nvSpPr>
          <p:cNvPr id="23" name="CasellaDiTesto 22"/>
          <p:cNvSpPr txBox="1"/>
          <p:nvPr/>
        </p:nvSpPr>
        <p:spPr>
          <a:xfrm>
            <a:off x="169039" y="1109218"/>
            <a:ext cx="5156861" cy="400110"/>
          </a:xfrm>
          <a:prstGeom prst="rect">
            <a:avLst/>
          </a:prstGeom>
          <a:noFill/>
        </p:spPr>
        <p:txBody>
          <a:bodyPr wrap="none" rtlCol="0">
            <a:spAutoFit/>
          </a:bodyPr>
          <a:lstStyle/>
          <a:p>
            <a:r>
              <a:rPr lang="it-IT" sz="2000" b="1" dirty="0">
                <a:solidFill>
                  <a:srgbClr val="FFC000"/>
                </a:solidFill>
              </a:rPr>
              <a:t>PROGETTO OLIG+: Lucinasco (IM) (18 trappole)</a:t>
            </a:r>
          </a:p>
        </p:txBody>
      </p:sp>
      <p:cxnSp>
        <p:nvCxnSpPr>
          <p:cNvPr id="16" name="Connettore 2 15"/>
          <p:cNvCxnSpPr/>
          <p:nvPr/>
        </p:nvCxnSpPr>
        <p:spPr>
          <a:xfrm>
            <a:off x="8365642" y="4304714"/>
            <a:ext cx="1383269" cy="0"/>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ettangolo 23"/>
          <p:cNvSpPr/>
          <p:nvPr/>
        </p:nvSpPr>
        <p:spPr bwMode="auto">
          <a:xfrm>
            <a:off x="9816908" y="3574473"/>
            <a:ext cx="2140634" cy="2066672"/>
          </a:xfrm>
          <a:prstGeom prst="rect">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sp>
        <p:nvSpPr>
          <p:cNvPr id="25" name="CasellaDiTesto 24"/>
          <p:cNvSpPr txBox="1"/>
          <p:nvPr/>
        </p:nvSpPr>
        <p:spPr>
          <a:xfrm>
            <a:off x="9770749" y="3755730"/>
            <a:ext cx="2208631" cy="1754326"/>
          </a:xfrm>
          <a:prstGeom prst="rect">
            <a:avLst/>
          </a:prstGeom>
          <a:noFill/>
        </p:spPr>
        <p:txBody>
          <a:bodyPr wrap="square" rtlCol="0">
            <a:spAutoFit/>
          </a:bodyPr>
          <a:lstStyle/>
          <a:p>
            <a:pPr algn="ctr"/>
            <a:r>
              <a:rPr lang="it-IT" b="1" dirty="0"/>
              <a:t>Il protrarsi dei </a:t>
            </a:r>
          </a:p>
          <a:p>
            <a:pPr algn="ctr"/>
            <a:r>
              <a:rPr lang="it-IT" b="1" dirty="0"/>
              <a:t>voli primaverili 2021 è il  risultato del protrarsi del ciclo della mosca in autunno</a:t>
            </a:r>
          </a:p>
        </p:txBody>
      </p:sp>
    </p:spTree>
    <p:extLst>
      <p:ext uri="{BB962C8B-B14F-4D97-AF65-F5344CB8AC3E}">
        <p14:creationId xmlns:p14="http://schemas.microsoft.com/office/powerpoint/2010/main" val="428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22814" y="1943052"/>
            <a:ext cx="4641273" cy="47382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4" name="Rettangolo 3"/>
          <p:cNvSpPr/>
          <p:nvPr/>
        </p:nvSpPr>
        <p:spPr>
          <a:xfrm>
            <a:off x="6859494" y="1943052"/>
            <a:ext cx="4641273" cy="473825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i="1" dirty="0"/>
          </a:p>
        </p:txBody>
      </p:sp>
      <p:sp>
        <p:nvSpPr>
          <p:cNvPr id="5" name="Rettangolo 4"/>
          <p:cNvSpPr/>
          <p:nvPr/>
        </p:nvSpPr>
        <p:spPr>
          <a:xfrm>
            <a:off x="1660210" y="1345899"/>
            <a:ext cx="2396169" cy="523220"/>
          </a:xfrm>
          <a:prstGeom prst="rect">
            <a:avLst/>
          </a:prstGeom>
          <a:solidFill>
            <a:schemeClr val="bg1"/>
          </a:solidFill>
          <a:ln>
            <a:solidFill>
              <a:srgbClr val="FF0000"/>
            </a:solidFill>
          </a:ln>
        </p:spPr>
        <p:txBody>
          <a:bodyPr wrap="none">
            <a:spAutoFit/>
          </a:bodyPr>
          <a:lstStyle/>
          <a:p>
            <a:pPr lvl="0">
              <a:spcAft>
                <a:spcPts val="0"/>
              </a:spcAft>
            </a:pPr>
            <a:r>
              <a:rPr lang="it-IT" sz="2800" b="1" i="1" dirty="0" err="1">
                <a:latin typeface="Calibri" panose="020F0502020204030204" pitchFamily="34" charset="0"/>
                <a:ea typeface="Calibri" panose="020F0502020204030204" pitchFamily="34" charset="0"/>
              </a:rPr>
              <a:t>Attract</a:t>
            </a:r>
            <a:r>
              <a:rPr lang="it-IT" sz="2800" b="1" i="1" dirty="0">
                <a:latin typeface="Calibri" panose="020F0502020204030204" pitchFamily="34" charset="0"/>
                <a:ea typeface="Calibri" panose="020F0502020204030204" pitchFamily="34" charset="0"/>
              </a:rPr>
              <a:t> and </a:t>
            </a:r>
            <a:r>
              <a:rPr lang="it-IT" sz="2800" b="1" i="1" dirty="0" err="1">
                <a:latin typeface="Calibri" panose="020F0502020204030204" pitchFamily="34" charset="0"/>
                <a:ea typeface="Calibri" panose="020F0502020204030204" pitchFamily="34" charset="0"/>
              </a:rPr>
              <a:t>kill</a:t>
            </a:r>
            <a:endParaRPr lang="it-IT" sz="2800" b="1" i="1" dirty="0">
              <a:latin typeface="Calibri" panose="020F0502020204030204" pitchFamily="34" charset="0"/>
              <a:ea typeface="Calibri" panose="020F0502020204030204" pitchFamily="34" charset="0"/>
            </a:endParaRPr>
          </a:p>
        </p:txBody>
      </p:sp>
      <p:sp>
        <p:nvSpPr>
          <p:cNvPr id="6" name="Rettangolo 5"/>
          <p:cNvSpPr/>
          <p:nvPr/>
        </p:nvSpPr>
        <p:spPr>
          <a:xfrm>
            <a:off x="7151708" y="1345898"/>
            <a:ext cx="4083939" cy="523220"/>
          </a:xfrm>
          <a:prstGeom prst="rect">
            <a:avLst/>
          </a:prstGeom>
          <a:solidFill>
            <a:schemeClr val="bg1">
              <a:lumMod val="85000"/>
            </a:schemeClr>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Repellenti - </a:t>
            </a:r>
            <a:r>
              <a:rPr lang="it-IT" sz="2800" b="1" dirty="0" err="1">
                <a:latin typeface="Calibri" panose="020F0502020204030204" pitchFamily="34" charset="0"/>
                <a:ea typeface="Calibri" panose="020F0502020204030204" pitchFamily="34" charset="0"/>
              </a:rPr>
              <a:t>antideponenti</a:t>
            </a:r>
            <a:endParaRPr lang="it-IT" sz="2800" b="1" dirty="0">
              <a:latin typeface="Calibri" panose="020F0502020204030204" pitchFamily="34" charset="0"/>
              <a:ea typeface="Calibri" panose="020F0502020204030204" pitchFamily="34" charset="0"/>
            </a:endParaRPr>
          </a:p>
        </p:txBody>
      </p:sp>
      <p:sp>
        <p:nvSpPr>
          <p:cNvPr id="7" name="Rettangolo 6"/>
          <p:cNvSpPr/>
          <p:nvPr/>
        </p:nvSpPr>
        <p:spPr>
          <a:xfrm>
            <a:off x="988931" y="2168466"/>
            <a:ext cx="4014240" cy="830997"/>
          </a:xfrm>
          <a:prstGeom prst="rect">
            <a:avLst/>
          </a:prstGeom>
        </p:spPr>
        <p:txBody>
          <a:bodyPr wrap="none">
            <a:spAutoFit/>
          </a:bodyPr>
          <a:lstStyle/>
          <a:p>
            <a:pPr lvl="0">
              <a:spcAft>
                <a:spcPts val="0"/>
              </a:spcAft>
            </a:pPr>
            <a:r>
              <a:rPr lang="it-IT" sz="2400" b="1" i="1" dirty="0">
                <a:latin typeface="Calibri" panose="020F0502020204030204" pitchFamily="34" charset="0"/>
                <a:ea typeface="Calibri" panose="020F0502020204030204" pitchFamily="34" charset="0"/>
              </a:rPr>
              <a:t>Esche pronte: esca + </a:t>
            </a:r>
            <a:r>
              <a:rPr lang="it-IT" sz="2400" b="1" i="1" dirty="0" err="1">
                <a:latin typeface="Calibri" panose="020F0502020204030204" pitchFamily="34" charset="0"/>
                <a:ea typeface="Calibri" panose="020F0502020204030204" pitchFamily="34" charset="0"/>
              </a:rPr>
              <a:t>Spinosad</a:t>
            </a:r>
            <a:r>
              <a:rPr lang="it-IT" sz="2400" b="1" i="1" dirty="0">
                <a:latin typeface="Calibri" panose="020F0502020204030204" pitchFamily="34" charset="0"/>
                <a:ea typeface="Calibri" panose="020F0502020204030204" pitchFamily="34" charset="0"/>
              </a:rPr>
              <a:t> </a:t>
            </a:r>
          </a:p>
          <a:p>
            <a:pPr lvl="0">
              <a:spcAft>
                <a:spcPts val="0"/>
              </a:spcAft>
            </a:pPr>
            <a:r>
              <a:rPr lang="it-IT" sz="2400" b="1" i="1" dirty="0">
                <a:latin typeface="Calibri" panose="020F0502020204030204" pitchFamily="34" charset="0"/>
                <a:ea typeface="Calibri" panose="020F0502020204030204" pitchFamily="34" charset="0"/>
              </a:rPr>
              <a:t>                          (</a:t>
            </a:r>
            <a:r>
              <a:rPr lang="it-IT" sz="2400" b="1" i="1" dirty="0" err="1">
                <a:latin typeface="Calibri" panose="020F0502020204030204" pitchFamily="34" charset="0"/>
                <a:ea typeface="Calibri" panose="020F0502020204030204" pitchFamily="34" charset="0"/>
              </a:rPr>
              <a:t>SpintorFly</a:t>
            </a:r>
            <a:r>
              <a:rPr lang="it-IT" sz="2400" b="1" i="1" dirty="0">
                <a:latin typeface="Calibri" panose="020F0502020204030204" pitchFamily="34" charset="0"/>
                <a:ea typeface="Calibri" panose="020F0502020204030204" pitchFamily="34" charset="0"/>
              </a:rPr>
              <a:t>)</a:t>
            </a:r>
          </a:p>
        </p:txBody>
      </p:sp>
      <p:sp>
        <p:nvSpPr>
          <p:cNvPr id="8" name="Rettangolo 7"/>
          <p:cNvSpPr/>
          <p:nvPr/>
        </p:nvSpPr>
        <p:spPr>
          <a:xfrm>
            <a:off x="907983" y="4654092"/>
            <a:ext cx="1499128" cy="461665"/>
          </a:xfrm>
          <a:prstGeom prst="rect">
            <a:avLst/>
          </a:prstGeom>
        </p:spPr>
        <p:txBody>
          <a:bodyPr wrap="none">
            <a:spAutoFit/>
          </a:bodyPr>
          <a:lstStyle/>
          <a:p>
            <a:pPr lvl="0">
              <a:spcAft>
                <a:spcPts val="0"/>
              </a:spcAft>
            </a:pPr>
            <a:r>
              <a:rPr lang="it-IT" sz="2400" b="1" dirty="0">
                <a:latin typeface="Calibri" panose="020F0502020204030204" pitchFamily="34" charset="0"/>
                <a:ea typeface="Calibri" panose="020F0502020204030204" pitchFamily="34" charset="0"/>
              </a:rPr>
              <a:t>Dispositivi</a:t>
            </a:r>
          </a:p>
        </p:txBody>
      </p:sp>
      <p:sp>
        <p:nvSpPr>
          <p:cNvPr id="9" name="Parentesi graffa aperta 8"/>
          <p:cNvSpPr/>
          <p:nvPr/>
        </p:nvSpPr>
        <p:spPr>
          <a:xfrm>
            <a:off x="2474635" y="3316997"/>
            <a:ext cx="578056" cy="322150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026" name="Picture 2" descr="https://www.perfarelalbero.it/9165-large_default/eco-trap-trappola-mosca-olear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2178" y="3373269"/>
            <a:ext cx="1361456" cy="13614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ppola Dakofaka - Serbios - Fitofarmacia.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0797" y="3427003"/>
            <a:ext cx="1229593" cy="1227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YPACK TRAPPOLA INSETTICIDA Per Il Controllo Della Mosca Dell&amp;#39; Olivo - EUR  7,50 | PicClick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102" y="4961362"/>
            <a:ext cx="1350498" cy="1350498"/>
          </a:xfrm>
          <a:prstGeom prst="rect">
            <a:avLst/>
          </a:prstGeom>
          <a:noFill/>
          <a:extLst>
            <a:ext uri="{909E8E84-426E-40DD-AFC4-6F175D3DCCD1}">
              <a14:hiddenFill xmlns:a14="http://schemas.microsoft.com/office/drawing/2010/main">
                <a:solidFill>
                  <a:srgbClr val="FFFFFF"/>
                </a:solidFill>
              </a14:hiddenFill>
            </a:ext>
          </a:extLst>
        </p:spPr>
      </p:pic>
      <p:sp>
        <p:nvSpPr>
          <p:cNvPr id="11" name="Freccia a destra 10"/>
          <p:cNvSpPr/>
          <p:nvPr/>
        </p:nvSpPr>
        <p:spPr>
          <a:xfrm>
            <a:off x="393897" y="2168466"/>
            <a:ext cx="552830" cy="4616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p:cNvSpPr/>
          <p:nvPr/>
        </p:nvSpPr>
        <p:spPr>
          <a:xfrm>
            <a:off x="433753" y="4653130"/>
            <a:ext cx="552830" cy="4616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p:cNvSpPr/>
          <p:nvPr/>
        </p:nvSpPr>
        <p:spPr>
          <a:xfrm>
            <a:off x="6623549" y="2320866"/>
            <a:ext cx="552830" cy="4616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p:cNvSpPr/>
          <p:nvPr/>
        </p:nvSpPr>
        <p:spPr>
          <a:xfrm>
            <a:off x="6663405" y="4736255"/>
            <a:ext cx="552830" cy="4616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7274853" y="2292732"/>
            <a:ext cx="1143262" cy="461665"/>
          </a:xfrm>
          <a:prstGeom prst="rect">
            <a:avLst/>
          </a:prstGeom>
        </p:spPr>
        <p:txBody>
          <a:bodyPr wrap="none">
            <a:spAutoFit/>
          </a:bodyPr>
          <a:lstStyle/>
          <a:p>
            <a:pPr lvl="0">
              <a:spcAft>
                <a:spcPts val="0"/>
              </a:spcAft>
            </a:pPr>
            <a:r>
              <a:rPr lang="it-IT" sz="2400" b="1" dirty="0">
                <a:latin typeface="Calibri" panose="020F0502020204030204" pitchFamily="34" charset="0"/>
                <a:ea typeface="Calibri" panose="020F0502020204030204" pitchFamily="34" charset="0"/>
              </a:rPr>
              <a:t>Caolino</a:t>
            </a:r>
          </a:p>
        </p:txBody>
      </p:sp>
      <p:sp>
        <p:nvSpPr>
          <p:cNvPr id="19" name="Rettangolo 18"/>
          <p:cNvSpPr/>
          <p:nvPr/>
        </p:nvSpPr>
        <p:spPr>
          <a:xfrm>
            <a:off x="7174034" y="4722183"/>
            <a:ext cx="1671933" cy="461665"/>
          </a:xfrm>
          <a:prstGeom prst="rect">
            <a:avLst/>
          </a:prstGeom>
        </p:spPr>
        <p:txBody>
          <a:bodyPr wrap="none">
            <a:spAutoFit/>
          </a:bodyPr>
          <a:lstStyle/>
          <a:p>
            <a:pPr lvl="0">
              <a:spcAft>
                <a:spcPts val="0"/>
              </a:spcAft>
            </a:pPr>
            <a:r>
              <a:rPr lang="it-IT" sz="2400" b="1" dirty="0">
                <a:latin typeface="Calibri" panose="020F0502020204030204" pitchFamily="34" charset="0"/>
                <a:ea typeface="Calibri" panose="020F0502020204030204" pitchFamily="34" charset="0"/>
              </a:rPr>
              <a:t>Sali di rame</a:t>
            </a:r>
          </a:p>
        </p:txBody>
      </p:sp>
      <p:sp>
        <p:nvSpPr>
          <p:cNvPr id="20" name="Rettangolo 19">
            <a:extLst>
              <a:ext uri="{FF2B5EF4-FFF2-40B4-BE49-F238E27FC236}">
                <a16:creationId xmlns:a16="http://schemas.microsoft.com/office/drawing/2014/main" id="{83E82958-EEC1-4BAA-9911-1AF658A3766F}"/>
              </a:ext>
            </a:extLst>
          </p:cNvPr>
          <p:cNvSpPr/>
          <p:nvPr/>
        </p:nvSpPr>
        <p:spPr>
          <a:xfrm>
            <a:off x="433753" y="120370"/>
            <a:ext cx="11028218" cy="954107"/>
          </a:xfrm>
          <a:prstGeom prst="rect">
            <a:avLst/>
          </a:prstGeom>
          <a:solidFill>
            <a:srgbClr val="00B050"/>
          </a:solidFill>
          <a:ln>
            <a:solidFill>
              <a:srgbClr val="FF0000"/>
            </a:solidFill>
          </a:ln>
        </p:spPr>
        <p:txBody>
          <a:bodyPr wrap="square">
            <a:spAutoFit/>
          </a:bodyPr>
          <a:lstStyle/>
          <a:p>
            <a:pPr algn="ct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a:t>
            </a:r>
          </a:p>
          <a:p>
            <a:pPr algn="ctr"/>
            <a:r>
              <a:rPr lang="it-IT" sz="2800" b="1" dirty="0">
                <a:latin typeface="Calibri" panose="020F0502020204030204" pitchFamily="34" charset="0"/>
                <a:ea typeface="Calibri" panose="020F0502020204030204" pitchFamily="34" charset="0"/>
              </a:rPr>
              <a:t>le tecniche ad oggi disponibili e maggiormente testate</a:t>
            </a:r>
          </a:p>
        </p:txBody>
      </p:sp>
    </p:spTree>
    <p:extLst>
      <p:ext uri="{BB962C8B-B14F-4D97-AF65-F5344CB8AC3E}">
        <p14:creationId xmlns:p14="http://schemas.microsoft.com/office/powerpoint/2010/main" val="3767780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694216" y="1194088"/>
            <a:ext cx="6096000" cy="646331"/>
          </a:xfrm>
          <a:prstGeom prst="rect">
            <a:avLst/>
          </a:prstGeom>
        </p:spPr>
        <p:txBody>
          <a:bodyPr>
            <a:spAutoFit/>
          </a:bodyPr>
          <a:lstStyle/>
          <a:p>
            <a:r>
              <a:rPr lang="it-IT" dirty="0">
                <a:hlinkClick r:id="rId2"/>
              </a:rPr>
              <a:t>https://www.informatoreagrario.it/agroindustria/exirel-bait-autorizzato-luso-eccezionale-su-olivo-e-agrumi/</a:t>
            </a:r>
            <a:r>
              <a:rPr lang="it-IT" dirty="0"/>
              <a:t> </a:t>
            </a:r>
          </a:p>
        </p:txBody>
      </p:sp>
      <p:sp>
        <p:nvSpPr>
          <p:cNvPr id="3" name="Rettangolo 2"/>
          <p:cNvSpPr/>
          <p:nvPr/>
        </p:nvSpPr>
        <p:spPr>
          <a:xfrm>
            <a:off x="2209470" y="157375"/>
            <a:ext cx="7512698"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Le tecniche ad oggi disponibili: </a:t>
            </a:r>
            <a:r>
              <a:rPr lang="it-IT" sz="2800" b="1" u="sng" dirty="0">
                <a:latin typeface="Calibri" panose="020F0502020204030204" pitchFamily="34" charset="0"/>
                <a:ea typeface="Calibri" panose="020F0502020204030204" pitchFamily="34" charset="0"/>
              </a:rPr>
              <a:t>cosa c’è di nuovo</a:t>
            </a:r>
            <a:r>
              <a:rPr lang="it-IT" sz="2800" b="1" dirty="0">
                <a:latin typeface="Calibri" panose="020F0502020204030204" pitchFamily="34" charset="0"/>
                <a:ea typeface="Calibri" panose="020F0502020204030204" pitchFamily="34" charset="0"/>
              </a:rPr>
              <a:t>?</a:t>
            </a:r>
          </a:p>
        </p:txBody>
      </p:sp>
      <p:sp>
        <p:nvSpPr>
          <p:cNvPr id="4" name="Rettangolo 3"/>
          <p:cNvSpPr/>
          <p:nvPr/>
        </p:nvSpPr>
        <p:spPr>
          <a:xfrm>
            <a:off x="496202" y="1551715"/>
            <a:ext cx="4641273" cy="47382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5" name="Rettangolo 4"/>
          <p:cNvSpPr/>
          <p:nvPr/>
        </p:nvSpPr>
        <p:spPr>
          <a:xfrm>
            <a:off x="1818979" y="1048485"/>
            <a:ext cx="2075825" cy="461665"/>
          </a:xfrm>
          <a:prstGeom prst="rect">
            <a:avLst/>
          </a:prstGeom>
          <a:ln>
            <a:solidFill>
              <a:srgbClr val="FF0000"/>
            </a:solidFill>
          </a:ln>
        </p:spPr>
        <p:txBody>
          <a:bodyPr wrap="none">
            <a:spAutoFit/>
          </a:bodyPr>
          <a:lstStyle/>
          <a:p>
            <a:pPr lvl="0">
              <a:spcAft>
                <a:spcPts val="0"/>
              </a:spcAft>
            </a:pPr>
            <a:r>
              <a:rPr lang="it-IT" sz="2400" b="1" i="1" dirty="0" err="1">
                <a:latin typeface="Calibri" panose="020F0502020204030204" pitchFamily="34" charset="0"/>
                <a:ea typeface="Calibri" panose="020F0502020204030204" pitchFamily="34" charset="0"/>
              </a:rPr>
              <a:t>Attract</a:t>
            </a:r>
            <a:r>
              <a:rPr lang="it-IT" sz="2400" b="1" i="1" dirty="0">
                <a:latin typeface="Calibri" panose="020F0502020204030204" pitchFamily="34" charset="0"/>
                <a:ea typeface="Calibri" panose="020F0502020204030204" pitchFamily="34" charset="0"/>
              </a:rPr>
              <a:t> and </a:t>
            </a:r>
            <a:r>
              <a:rPr lang="it-IT" sz="2400" b="1" i="1" dirty="0" err="1">
                <a:latin typeface="Calibri" panose="020F0502020204030204" pitchFamily="34" charset="0"/>
                <a:ea typeface="Calibri" panose="020F0502020204030204" pitchFamily="34" charset="0"/>
              </a:rPr>
              <a:t>kill</a:t>
            </a:r>
            <a:endParaRPr lang="it-IT" sz="2400" b="1" i="1" dirty="0">
              <a:latin typeface="Calibri" panose="020F0502020204030204" pitchFamily="34" charset="0"/>
              <a:ea typeface="Calibri" panose="020F0502020204030204" pitchFamily="34" charset="0"/>
            </a:endParaRPr>
          </a:p>
        </p:txBody>
      </p:sp>
      <p:sp>
        <p:nvSpPr>
          <p:cNvPr id="6" name="Rettangolo 5"/>
          <p:cNvSpPr/>
          <p:nvPr/>
        </p:nvSpPr>
        <p:spPr>
          <a:xfrm>
            <a:off x="831613" y="3477494"/>
            <a:ext cx="3668568" cy="461665"/>
          </a:xfrm>
          <a:prstGeom prst="rect">
            <a:avLst/>
          </a:prstGeom>
        </p:spPr>
        <p:txBody>
          <a:bodyPr wrap="none">
            <a:spAutoFit/>
          </a:bodyPr>
          <a:lstStyle/>
          <a:p>
            <a:pPr lvl="0">
              <a:spcAft>
                <a:spcPts val="0"/>
              </a:spcAft>
            </a:pPr>
            <a:r>
              <a:rPr lang="it-IT" sz="2400" b="1" dirty="0">
                <a:latin typeface="Calibri" panose="020F0502020204030204" pitchFamily="34" charset="0"/>
                <a:ea typeface="Calibri" panose="020F0502020204030204" pitchFamily="34" charset="0"/>
              </a:rPr>
              <a:t>Esca + </a:t>
            </a:r>
            <a:r>
              <a:rPr lang="it-IT" sz="2400" b="1" dirty="0" err="1">
                <a:latin typeface="Calibri" panose="020F0502020204030204" pitchFamily="34" charset="0"/>
                <a:ea typeface="Calibri" panose="020F0502020204030204" pitchFamily="34" charset="0"/>
              </a:rPr>
              <a:t>Cyazypyr</a:t>
            </a:r>
            <a:r>
              <a:rPr lang="it-IT" sz="2400" b="1" dirty="0">
                <a:latin typeface="Calibri" panose="020F0502020204030204" pitchFamily="34" charset="0"/>
                <a:ea typeface="Calibri" panose="020F0502020204030204" pitchFamily="34" charset="0"/>
              </a:rPr>
              <a:t> (</a:t>
            </a:r>
            <a:r>
              <a:rPr lang="it-IT" sz="2400" b="1" dirty="0" err="1">
                <a:latin typeface="Calibri" panose="020F0502020204030204" pitchFamily="34" charset="0"/>
                <a:ea typeface="Calibri" panose="020F0502020204030204" pitchFamily="34" charset="0"/>
              </a:rPr>
              <a:t>Exirel</a:t>
            </a:r>
            <a:r>
              <a:rPr lang="it-IT" sz="2400" b="1" dirty="0">
                <a:latin typeface="Calibri" panose="020F0502020204030204" pitchFamily="34" charset="0"/>
                <a:ea typeface="Calibri" panose="020F0502020204030204" pitchFamily="34" charset="0"/>
              </a:rPr>
              <a:t> </a:t>
            </a:r>
            <a:r>
              <a:rPr lang="it-IT" sz="2400" b="1" dirty="0" err="1">
                <a:latin typeface="Calibri" panose="020F0502020204030204" pitchFamily="34" charset="0"/>
                <a:ea typeface="Calibri" panose="020F0502020204030204" pitchFamily="34" charset="0"/>
              </a:rPr>
              <a:t>bait</a:t>
            </a:r>
            <a:r>
              <a:rPr lang="it-IT" sz="2400" b="1" dirty="0">
                <a:latin typeface="Calibri" panose="020F0502020204030204" pitchFamily="34" charset="0"/>
                <a:ea typeface="Calibri" panose="020F0502020204030204" pitchFamily="34" charset="0"/>
              </a:rPr>
              <a:t>)</a:t>
            </a:r>
          </a:p>
        </p:txBody>
      </p:sp>
      <p:pic>
        <p:nvPicPr>
          <p:cNvPr id="8" name="Immagine 7"/>
          <p:cNvPicPr>
            <a:picLocks noChangeAspect="1"/>
          </p:cNvPicPr>
          <p:nvPr/>
        </p:nvPicPr>
        <p:blipFill>
          <a:blip r:embed="rId3"/>
          <a:stretch>
            <a:fillRect/>
          </a:stretch>
        </p:blipFill>
        <p:spPr>
          <a:xfrm>
            <a:off x="6021237" y="1951259"/>
            <a:ext cx="5133975" cy="1847850"/>
          </a:xfrm>
          <a:prstGeom prst="rect">
            <a:avLst/>
          </a:prstGeom>
        </p:spPr>
      </p:pic>
      <p:pic>
        <p:nvPicPr>
          <p:cNvPr id="9" name="Immagine 8"/>
          <p:cNvPicPr>
            <a:picLocks noChangeAspect="1"/>
          </p:cNvPicPr>
          <p:nvPr/>
        </p:nvPicPr>
        <p:blipFill>
          <a:blip r:embed="rId4"/>
          <a:stretch>
            <a:fillRect/>
          </a:stretch>
        </p:blipFill>
        <p:spPr>
          <a:xfrm>
            <a:off x="3648941" y="4601007"/>
            <a:ext cx="8210550" cy="1895475"/>
          </a:xfrm>
          <a:prstGeom prst="rect">
            <a:avLst/>
          </a:prstGeom>
        </p:spPr>
      </p:pic>
      <p:pic>
        <p:nvPicPr>
          <p:cNvPr id="10" name="Immagine 9"/>
          <p:cNvPicPr>
            <a:picLocks noChangeAspect="1"/>
          </p:cNvPicPr>
          <p:nvPr/>
        </p:nvPicPr>
        <p:blipFill>
          <a:blip r:embed="rId5"/>
          <a:stretch>
            <a:fillRect/>
          </a:stretch>
        </p:blipFill>
        <p:spPr>
          <a:xfrm>
            <a:off x="3603056" y="3845935"/>
            <a:ext cx="8172450" cy="828675"/>
          </a:xfrm>
          <a:prstGeom prst="rect">
            <a:avLst/>
          </a:prstGeom>
        </p:spPr>
      </p:pic>
      <p:sp>
        <p:nvSpPr>
          <p:cNvPr id="11" name="Freccia a destra 10"/>
          <p:cNvSpPr/>
          <p:nvPr/>
        </p:nvSpPr>
        <p:spPr>
          <a:xfrm>
            <a:off x="219787" y="3477493"/>
            <a:ext cx="552830" cy="4616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48763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75725" y="157375"/>
            <a:ext cx="7073668"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Le tecniche ad oggi disponibili: </a:t>
            </a:r>
            <a:r>
              <a:rPr lang="it-IT" sz="2800" b="1" u="sng" dirty="0">
                <a:latin typeface="Calibri" panose="020F0502020204030204" pitchFamily="34" charset="0"/>
                <a:ea typeface="Calibri" panose="020F0502020204030204" pitchFamily="34" charset="0"/>
              </a:rPr>
              <a:t>dove utilizzarle</a:t>
            </a:r>
          </a:p>
        </p:txBody>
      </p:sp>
      <p:sp>
        <p:nvSpPr>
          <p:cNvPr id="3" name="Rettangolo 2"/>
          <p:cNvSpPr/>
          <p:nvPr/>
        </p:nvSpPr>
        <p:spPr>
          <a:xfrm>
            <a:off x="622814" y="1943052"/>
            <a:ext cx="4641273" cy="47382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it-IT" b="1">
                <a:latin typeface="Calibri" panose="020F0502020204030204" pitchFamily="34" charset="0"/>
                <a:ea typeface="Calibri" panose="020F0502020204030204" pitchFamily="34" charset="0"/>
              </a:rPr>
              <a:t>: </a:t>
            </a:r>
            <a:r>
              <a:rPr lang="it-IT" b="1" u="sng">
                <a:latin typeface="Calibri" panose="020F0502020204030204" pitchFamily="34" charset="0"/>
                <a:ea typeface="Calibri" panose="020F0502020204030204" pitchFamily="34" charset="0"/>
              </a:rPr>
              <a:t>dove utilizzarle</a:t>
            </a:r>
            <a:endParaRPr lang="it-IT" b="1" u="sng" dirty="0">
              <a:latin typeface="Calibri" panose="020F0502020204030204" pitchFamily="34" charset="0"/>
              <a:ea typeface="Calibri" panose="020F0502020204030204" pitchFamily="34" charset="0"/>
            </a:endParaRPr>
          </a:p>
        </p:txBody>
      </p:sp>
      <p:sp>
        <p:nvSpPr>
          <p:cNvPr id="4" name="Rettangolo 3"/>
          <p:cNvSpPr/>
          <p:nvPr/>
        </p:nvSpPr>
        <p:spPr>
          <a:xfrm>
            <a:off x="6859494" y="1943052"/>
            <a:ext cx="4641273" cy="473825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i="1" dirty="0"/>
          </a:p>
        </p:txBody>
      </p:sp>
      <p:sp>
        <p:nvSpPr>
          <p:cNvPr id="5" name="Rettangolo 4"/>
          <p:cNvSpPr/>
          <p:nvPr/>
        </p:nvSpPr>
        <p:spPr>
          <a:xfrm>
            <a:off x="1660210" y="1345899"/>
            <a:ext cx="2396169" cy="523220"/>
          </a:xfrm>
          <a:prstGeom prst="rect">
            <a:avLst/>
          </a:prstGeom>
          <a:ln>
            <a:solidFill>
              <a:srgbClr val="FF0000"/>
            </a:solidFill>
          </a:ln>
        </p:spPr>
        <p:txBody>
          <a:bodyPr wrap="none">
            <a:spAutoFit/>
          </a:bodyPr>
          <a:lstStyle/>
          <a:p>
            <a:pPr lvl="0">
              <a:spcAft>
                <a:spcPts val="0"/>
              </a:spcAft>
            </a:pPr>
            <a:r>
              <a:rPr lang="it-IT" sz="2800" b="1" i="1" dirty="0" err="1">
                <a:latin typeface="Calibri" panose="020F0502020204030204" pitchFamily="34" charset="0"/>
                <a:ea typeface="Calibri" panose="020F0502020204030204" pitchFamily="34" charset="0"/>
              </a:rPr>
              <a:t>Attract</a:t>
            </a:r>
            <a:r>
              <a:rPr lang="it-IT" sz="2800" b="1" i="1" dirty="0">
                <a:latin typeface="Calibri" panose="020F0502020204030204" pitchFamily="34" charset="0"/>
                <a:ea typeface="Calibri" panose="020F0502020204030204" pitchFamily="34" charset="0"/>
              </a:rPr>
              <a:t> and </a:t>
            </a:r>
            <a:r>
              <a:rPr lang="it-IT" sz="2800" b="1" i="1" dirty="0" err="1">
                <a:latin typeface="Calibri" panose="020F0502020204030204" pitchFamily="34" charset="0"/>
                <a:ea typeface="Calibri" panose="020F0502020204030204" pitchFamily="34" charset="0"/>
              </a:rPr>
              <a:t>kill</a:t>
            </a:r>
            <a:endParaRPr lang="it-IT" sz="2800" b="1" i="1" dirty="0">
              <a:latin typeface="Calibri" panose="020F0502020204030204" pitchFamily="34" charset="0"/>
              <a:ea typeface="Calibri" panose="020F0502020204030204" pitchFamily="34" charset="0"/>
            </a:endParaRPr>
          </a:p>
        </p:txBody>
      </p:sp>
      <p:sp>
        <p:nvSpPr>
          <p:cNvPr id="6" name="Rettangolo 5"/>
          <p:cNvSpPr/>
          <p:nvPr/>
        </p:nvSpPr>
        <p:spPr>
          <a:xfrm>
            <a:off x="7151708" y="1345898"/>
            <a:ext cx="4083939" cy="523220"/>
          </a:xfrm>
          <a:prstGeom prst="rect">
            <a:avLst/>
          </a:prstGeom>
          <a:solidFill>
            <a:schemeClr val="bg1">
              <a:lumMod val="85000"/>
            </a:schemeClr>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Repellenti - </a:t>
            </a:r>
            <a:r>
              <a:rPr lang="it-IT" sz="2800" b="1" dirty="0" err="1">
                <a:latin typeface="Calibri" panose="020F0502020204030204" pitchFamily="34" charset="0"/>
                <a:ea typeface="Calibri" panose="020F0502020204030204" pitchFamily="34" charset="0"/>
              </a:rPr>
              <a:t>antideponenti</a:t>
            </a:r>
            <a:endParaRPr lang="it-IT" sz="2800" b="1" dirty="0">
              <a:latin typeface="Calibri" panose="020F0502020204030204" pitchFamily="34" charset="0"/>
              <a:ea typeface="Calibri" panose="020F0502020204030204" pitchFamily="34" charset="0"/>
            </a:endParaRPr>
          </a:p>
        </p:txBody>
      </p:sp>
      <p:sp>
        <p:nvSpPr>
          <p:cNvPr id="19" name="Rettangolo 18"/>
          <p:cNvSpPr/>
          <p:nvPr/>
        </p:nvSpPr>
        <p:spPr>
          <a:xfrm>
            <a:off x="1048676" y="2354311"/>
            <a:ext cx="3789547" cy="3970318"/>
          </a:xfrm>
          <a:prstGeom prst="rect">
            <a:avLst/>
          </a:prstGeom>
        </p:spPr>
        <p:txBody>
          <a:bodyPr wrap="square">
            <a:spAutoFit/>
          </a:bodyPr>
          <a:lstStyle/>
          <a:p>
            <a:pPr lvl="0" algn="ctr">
              <a:spcAft>
                <a:spcPts val="0"/>
              </a:spcAft>
            </a:pPr>
            <a:r>
              <a:rPr lang="it-IT" sz="2800" b="1" dirty="0">
                <a:latin typeface="Calibri" panose="020F0502020204030204" pitchFamily="34" charset="0"/>
                <a:ea typeface="Calibri" panose="020F0502020204030204" pitchFamily="34" charset="0"/>
              </a:rPr>
              <a:t>È consigliabile in </a:t>
            </a:r>
          </a:p>
          <a:p>
            <a:pPr lvl="0" algn="ctr">
              <a:spcAft>
                <a:spcPts val="0"/>
              </a:spcAft>
            </a:pPr>
            <a:r>
              <a:rPr lang="it-IT" sz="2800" b="1" u="sng" dirty="0">
                <a:latin typeface="Calibri" panose="020F0502020204030204" pitchFamily="34" charset="0"/>
                <a:ea typeface="Calibri" panose="020F0502020204030204" pitchFamily="34" charset="0"/>
              </a:rPr>
              <a:t>grosse superficie olivate </a:t>
            </a:r>
            <a:r>
              <a:rPr lang="it-IT" sz="2800" b="1" dirty="0">
                <a:latin typeface="Calibri" panose="020F0502020204030204" pitchFamily="34" charset="0"/>
                <a:ea typeface="Calibri" panose="020F0502020204030204" pitchFamily="34" charset="0"/>
              </a:rPr>
              <a:t>(tecnica </a:t>
            </a:r>
            <a:r>
              <a:rPr lang="it-IT" sz="2800" b="1" i="1" dirty="0">
                <a:latin typeface="Calibri" panose="020F0502020204030204" pitchFamily="34" charset="0"/>
                <a:ea typeface="Calibri" panose="020F0502020204030204" pitchFamily="34" charset="0"/>
              </a:rPr>
              <a:t>area-wide</a:t>
            </a:r>
            <a:r>
              <a:rPr lang="it-IT" sz="2800" b="1" dirty="0">
                <a:latin typeface="Calibri" panose="020F0502020204030204" pitchFamily="34" charset="0"/>
                <a:ea typeface="Calibri" panose="020F0502020204030204" pitchFamily="34" charset="0"/>
              </a:rPr>
              <a:t>)</a:t>
            </a:r>
          </a:p>
          <a:p>
            <a:pPr lvl="0" algn="ctr">
              <a:spcAft>
                <a:spcPts val="0"/>
              </a:spcAft>
            </a:pPr>
            <a:endParaRPr lang="it-IT" sz="2800" b="1" dirty="0">
              <a:latin typeface="Calibri" panose="020F0502020204030204" pitchFamily="34" charset="0"/>
              <a:ea typeface="Calibri" panose="020F0502020204030204" pitchFamily="34" charset="0"/>
            </a:endParaRPr>
          </a:p>
          <a:p>
            <a:pPr lvl="0" algn="ctr">
              <a:spcAft>
                <a:spcPts val="0"/>
              </a:spcAft>
            </a:pPr>
            <a:endParaRPr lang="it-IT" sz="2800" b="1" dirty="0">
              <a:latin typeface="Calibri" panose="020F0502020204030204" pitchFamily="34" charset="0"/>
              <a:ea typeface="Calibri" panose="020F0502020204030204" pitchFamily="34" charset="0"/>
            </a:endParaRPr>
          </a:p>
          <a:p>
            <a:pPr lvl="0" algn="ctr">
              <a:spcAft>
                <a:spcPts val="0"/>
              </a:spcAft>
            </a:pPr>
            <a:r>
              <a:rPr lang="it-IT" sz="2800" b="1" dirty="0">
                <a:latin typeface="Calibri" panose="020F0502020204030204" pitchFamily="34" charset="0"/>
                <a:ea typeface="Calibri" panose="020F0502020204030204" pitchFamily="34" charset="0"/>
              </a:rPr>
              <a:t>Sconsigliata in zone in cui l’oliveto coltivato è frammisto ad oliveti abbandonati</a:t>
            </a:r>
          </a:p>
        </p:txBody>
      </p:sp>
      <p:sp>
        <p:nvSpPr>
          <p:cNvPr id="20" name="Rettangolo 19"/>
          <p:cNvSpPr/>
          <p:nvPr/>
        </p:nvSpPr>
        <p:spPr>
          <a:xfrm>
            <a:off x="7283211" y="3421111"/>
            <a:ext cx="3789547" cy="1384995"/>
          </a:xfrm>
          <a:prstGeom prst="rect">
            <a:avLst/>
          </a:prstGeom>
        </p:spPr>
        <p:txBody>
          <a:bodyPr wrap="square">
            <a:spAutoFit/>
          </a:bodyPr>
          <a:lstStyle/>
          <a:p>
            <a:pPr lvl="0" algn="ctr">
              <a:spcAft>
                <a:spcPts val="0"/>
              </a:spcAft>
            </a:pPr>
            <a:r>
              <a:rPr lang="it-IT" sz="2800" b="1" dirty="0">
                <a:latin typeface="Calibri" panose="020F0502020204030204" pitchFamily="34" charset="0"/>
                <a:ea typeface="Calibri" panose="020F0502020204030204" pitchFamily="34" charset="0"/>
              </a:rPr>
              <a:t>Utilizzabili anche in </a:t>
            </a:r>
          </a:p>
          <a:p>
            <a:pPr lvl="0" algn="ctr">
              <a:spcAft>
                <a:spcPts val="0"/>
              </a:spcAft>
            </a:pPr>
            <a:r>
              <a:rPr lang="it-IT" sz="2800" b="1" u="sng" dirty="0">
                <a:latin typeface="Calibri" panose="020F0502020204030204" pitchFamily="34" charset="0"/>
                <a:ea typeface="Calibri" panose="020F0502020204030204" pitchFamily="34" charset="0"/>
              </a:rPr>
              <a:t>oliveti di superficie ridotta</a:t>
            </a:r>
          </a:p>
        </p:txBody>
      </p:sp>
    </p:spTree>
    <p:extLst>
      <p:ext uri="{BB962C8B-B14F-4D97-AF65-F5344CB8AC3E}">
        <p14:creationId xmlns:p14="http://schemas.microsoft.com/office/powerpoint/2010/main" val="1185005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bwMode="auto">
          <a:xfrm>
            <a:off x="1951038" y="3151854"/>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686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4329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432977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4329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4329778"/>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2" name="Gruppo 73"/>
          <p:cNvGrpSpPr>
            <a:grpSpLocks/>
          </p:cNvGrpSpPr>
          <p:nvPr/>
        </p:nvGrpSpPr>
        <p:grpSpPr bwMode="auto">
          <a:xfrm>
            <a:off x="7737475" y="4329778"/>
            <a:ext cx="1993900" cy="465138"/>
            <a:chOff x="6286512" y="4106235"/>
            <a:chExt cx="1994483" cy="465773"/>
          </a:xfrm>
        </p:grpSpPr>
        <p:pic>
          <p:nvPicPr>
            <p:cNvPr id="36952"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3"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4"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5"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3" name="Rettangolo 22"/>
          <p:cNvSpPr>
            <a:spLocks noChangeArrowheads="1"/>
          </p:cNvSpPr>
          <p:nvPr/>
        </p:nvSpPr>
        <p:spPr bwMode="auto">
          <a:xfrm rot="-5400000">
            <a:off x="1087438" y="3753516"/>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22" name="Figura a mano libera 21"/>
          <p:cNvSpPr/>
          <p:nvPr/>
        </p:nvSpPr>
        <p:spPr bwMode="auto">
          <a:xfrm>
            <a:off x="1971676" y="4175791"/>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36875"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3201066"/>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3186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3186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igura a mano libera 31"/>
          <p:cNvSpPr/>
          <p:nvPr/>
        </p:nvSpPr>
        <p:spPr bwMode="auto">
          <a:xfrm>
            <a:off x="5807075" y="3228053"/>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36882" name="Gruppo 85"/>
          <p:cNvGrpSpPr>
            <a:grpSpLocks/>
          </p:cNvGrpSpPr>
          <p:nvPr/>
        </p:nvGrpSpPr>
        <p:grpSpPr bwMode="auto">
          <a:xfrm>
            <a:off x="2022476" y="4802853"/>
            <a:ext cx="8537575" cy="420688"/>
            <a:chOff x="498475" y="3775075"/>
            <a:chExt cx="8537575" cy="420688"/>
          </a:xfrm>
        </p:grpSpPr>
        <p:grpSp>
          <p:nvGrpSpPr>
            <p:cNvPr id="36911" name="Group 2"/>
            <p:cNvGrpSpPr>
              <a:grpSpLocks/>
            </p:cNvGrpSpPr>
            <p:nvPr/>
          </p:nvGrpSpPr>
          <p:grpSpPr bwMode="auto">
            <a:xfrm>
              <a:off x="498475" y="3835400"/>
              <a:ext cx="8537575" cy="360363"/>
              <a:chOff x="158" y="300"/>
              <a:chExt cx="5513" cy="227"/>
            </a:xfrm>
          </p:grpSpPr>
          <p:sp>
            <p:nvSpPr>
              <p:cNvPr id="66"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67"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6926"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7"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8"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29"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0"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1"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2"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933"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76"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77"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33" name="Figura a mano libera 32"/>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36913"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36914"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36915"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36916"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36917"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36918"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36919"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36920"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36921"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6922"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6923"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grpSp>
        <p:nvGrpSpPr>
          <p:cNvPr id="36884" name="Gruppo 87"/>
          <p:cNvGrpSpPr>
            <a:grpSpLocks/>
          </p:cNvGrpSpPr>
          <p:nvPr/>
        </p:nvGrpSpPr>
        <p:grpSpPr bwMode="auto">
          <a:xfrm>
            <a:off x="1597025" y="5241004"/>
            <a:ext cx="8967788" cy="1223963"/>
            <a:chOff x="73026" y="4213225"/>
            <a:chExt cx="8967787" cy="1223963"/>
          </a:xfrm>
        </p:grpSpPr>
        <p:sp>
          <p:nvSpPr>
            <p:cNvPr id="16" name="Rettangolo 15"/>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36892" name="Gruppo 86"/>
            <p:cNvGrpSpPr>
              <a:grpSpLocks/>
            </p:cNvGrpSpPr>
            <p:nvPr/>
          </p:nvGrpSpPr>
          <p:grpSpPr bwMode="auto">
            <a:xfrm>
              <a:off x="73026" y="4243388"/>
              <a:ext cx="8961437" cy="1159742"/>
              <a:chOff x="73026" y="4243388"/>
              <a:chExt cx="8961437" cy="1159742"/>
            </a:xfrm>
          </p:grpSpPr>
          <p:sp>
            <p:nvSpPr>
              <p:cNvPr id="36893"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36894" name="Gruppo 80"/>
              <p:cNvGrpSpPr>
                <a:grpSpLocks/>
              </p:cNvGrpSpPr>
              <p:nvPr/>
            </p:nvGrpSpPr>
            <p:grpSpPr bwMode="auto">
              <a:xfrm>
                <a:off x="7595375" y="4909666"/>
                <a:ext cx="1368089" cy="325454"/>
                <a:chOff x="7358063" y="5715000"/>
                <a:chExt cx="1684337" cy="325438"/>
              </a:xfrm>
            </p:grpSpPr>
            <p:pic>
              <p:nvPicPr>
                <p:cNvPr id="36908"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90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91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36895"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896"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897"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45" name="Parentesi graffa chiusa 44"/>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6" name="Parentesi graffa chiusa 45"/>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7" name="Parentesi graffa chiusa 46"/>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8" name="Parentesi graffa chiusa 47"/>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1" name="CasellaDiTesto 50"/>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36905"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36906"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6907"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36888" name="CasellaDiTesto 17"/>
          <p:cNvSpPr txBox="1">
            <a:spLocks noChangeArrowheads="1"/>
          </p:cNvSpPr>
          <p:nvPr/>
        </p:nvSpPr>
        <p:spPr bwMode="auto">
          <a:xfrm>
            <a:off x="7373947" y="875495"/>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sp>
        <p:nvSpPr>
          <p:cNvPr id="2" name="CasellaDiTesto 1"/>
          <p:cNvSpPr txBox="1"/>
          <p:nvPr/>
        </p:nvSpPr>
        <p:spPr>
          <a:xfrm rot="16200000">
            <a:off x="5236226" y="2956247"/>
            <a:ext cx="1437125" cy="338554"/>
          </a:xfrm>
          <a:prstGeom prst="rect">
            <a:avLst/>
          </a:prstGeom>
          <a:solidFill>
            <a:schemeClr val="bg1"/>
          </a:solidFill>
          <a:ln>
            <a:solidFill>
              <a:srgbClr val="FF0000"/>
            </a:solidFill>
          </a:ln>
        </p:spPr>
        <p:txBody>
          <a:bodyPr wrap="none" rtlCol="0">
            <a:spAutoFit/>
          </a:bodyPr>
          <a:lstStyle/>
          <a:p>
            <a:r>
              <a:rPr lang="it-IT" sz="1600" b="1" i="1" dirty="0" err="1"/>
              <a:t>attract</a:t>
            </a:r>
            <a:r>
              <a:rPr lang="it-IT" sz="1600" b="1" i="1" dirty="0"/>
              <a:t> and </a:t>
            </a:r>
            <a:r>
              <a:rPr lang="it-IT" sz="1600" b="1" i="1" dirty="0" err="1"/>
              <a:t>kill</a:t>
            </a:r>
            <a:endParaRPr lang="it-IT" sz="1600" b="1" i="1" dirty="0"/>
          </a:p>
        </p:txBody>
      </p:sp>
      <p:cxnSp>
        <p:nvCxnSpPr>
          <p:cNvPr id="8" name="Connettore 2 7"/>
          <p:cNvCxnSpPr/>
          <p:nvPr/>
        </p:nvCxnSpPr>
        <p:spPr>
          <a:xfrm>
            <a:off x="5968856" y="3832705"/>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Rettangolo 83"/>
          <p:cNvSpPr/>
          <p:nvPr/>
        </p:nvSpPr>
        <p:spPr>
          <a:xfrm>
            <a:off x="2375725" y="199573"/>
            <a:ext cx="7481985"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Le tecniche ad oggi disponibili: </a:t>
            </a:r>
            <a:r>
              <a:rPr lang="it-IT" sz="2800" b="1" u="sng" dirty="0">
                <a:latin typeface="Calibri" panose="020F0502020204030204" pitchFamily="34" charset="0"/>
                <a:ea typeface="Calibri" panose="020F0502020204030204" pitchFamily="34" charset="0"/>
              </a:rPr>
              <a:t>quando utilizzarle</a:t>
            </a:r>
          </a:p>
        </p:txBody>
      </p:sp>
      <p:sp>
        <p:nvSpPr>
          <p:cNvPr id="10" name="Parentesi graffa chiusa 9"/>
          <p:cNvSpPr/>
          <p:nvPr/>
        </p:nvSpPr>
        <p:spPr>
          <a:xfrm rot="16200000">
            <a:off x="7064983" y="268902"/>
            <a:ext cx="556359" cy="277674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CasellaDiTesto 10"/>
          <p:cNvSpPr txBox="1"/>
          <p:nvPr/>
        </p:nvSpPr>
        <p:spPr>
          <a:xfrm>
            <a:off x="6065838" y="1730068"/>
            <a:ext cx="2778123" cy="1569660"/>
          </a:xfrm>
          <a:prstGeom prst="rect">
            <a:avLst/>
          </a:prstGeom>
          <a:noFill/>
        </p:spPr>
        <p:txBody>
          <a:bodyPr wrap="square" rtlCol="0">
            <a:spAutoFit/>
          </a:bodyPr>
          <a:lstStyle/>
          <a:p>
            <a:pPr algn="ctr"/>
            <a:r>
              <a:rPr lang="it-IT" sz="1600" b="1" dirty="0"/>
              <a:t>Dopo, quanti interventi eseguire e quando eseguirli dipende dall’andamento dell’infestazione e dal prodotto utilizzato (importanza monitoraggio</a:t>
            </a:r>
          </a:p>
        </p:txBody>
      </p:sp>
      <p:cxnSp>
        <p:nvCxnSpPr>
          <p:cNvPr id="13" name="Connettore diritto 12"/>
          <p:cNvCxnSpPr/>
          <p:nvPr/>
        </p:nvCxnSpPr>
        <p:spPr>
          <a:xfrm flipH="1" flipV="1">
            <a:off x="8737198" y="1935456"/>
            <a:ext cx="6674" cy="29277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1" name="Connettore diritto 90"/>
          <p:cNvCxnSpPr>
            <a:stCxn id="2" idx="3"/>
          </p:cNvCxnSpPr>
          <p:nvPr/>
        </p:nvCxnSpPr>
        <p:spPr>
          <a:xfrm flipH="1" flipV="1">
            <a:off x="5954788" y="1952919"/>
            <a:ext cx="1" cy="45404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756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1951038" y="3151854"/>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4329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432977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4329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4329778"/>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73"/>
          <p:cNvGrpSpPr>
            <a:grpSpLocks/>
          </p:cNvGrpSpPr>
          <p:nvPr/>
        </p:nvGrpSpPr>
        <p:grpSpPr bwMode="auto">
          <a:xfrm>
            <a:off x="7737475" y="4329778"/>
            <a:ext cx="1993900" cy="465138"/>
            <a:chOff x="6286512" y="4106235"/>
            <a:chExt cx="1994483" cy="465773"/>
          </a:xfrm>
        </p:grpSpPr>
        <p:pic>
          <p:nvPicPr>
            <p:cNvPr id="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ttangolo 22"/>
          <p:cNvSpPr>
            <a:spLocks noChangeArrowheads="1"/>
          </p:cNvSpPr>
          <p:nvPr/>
        </p:nvSpPr>
        <p:spPr bwMode="auto">
          <a:xfrm rot="-5400000">
            <a:off x="1087438" y="3753516"/>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13" name="Figura a mano libera 12"/>
          <p:cNvSpPr/>
          <p:nvPr/>
        </p:nvSpPr>
        <p:spPr bwMode="auto">
          <a:xfrm>
            <a:off x="1971676" y="4175791"/>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1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3201066"/>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3186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3186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p:cNvSpPr/>
          <p:nvPr/>
        </p:nvSpPr>
        <p:spPr bwMode="auto">
          <a:xfrm>
            <a:off x="5807075" y="3228053"/>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18" name="Gruppo 85"/>
          <p:cNvGrpSpPr>
            <a:grpSpLocks/>
          </p:cNvGrpSpPr>
          <p:nvPr/>
        </p:nvGrpSpPr>
        <p:grpSpPr bwMode="auto">
          <a:xfrm>
            <a:off x="2022476" y="4802853"/>
            <a:ext cx="8537575" cy="420688"/>
            <a:chOff x="498475" y="3775075"/>
            <a:chExt cx="8537575" cy="420688"/>
          </a:xfrm>
        </p:grpSpPr>
        <p:grpSp>
          <p:nvGrpSpPr>
            <p:cNvPr id="19" name="Group 2"/>
            <p:cNvGrpSpPr>
              <a:grpSpLocks/>
            </p:cNvGrpSpPr>
            <p:nvPr/>
          </p:nvGrpSpPr>
          <p:grpSpPr bwMode="auto">
            <a:xfrm>
              <a:off x="498475" y="3835400"/>
              <a:ext cx="8537575" cy="360363"/>
              <a:chOff x="158" y="300"/>
              <a:chExt cx="5513" cy="227"/>
            </a:xfrm>
          </p:grpSpPr>
          <p:sp>
            <p:nvSpPr>
              <p:cNvPr id="32"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33"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4"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5"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7"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8"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9"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0"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1"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2"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43"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20" name="Figura a mano libera 19"/>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21"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22"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23"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24"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25"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26"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27"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28"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29"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0"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1"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grpSp>
        <p:nvGrpSpPr>
          <p:cNvPr id="44" name="Gruppo 87"/>
          <p:cNvGrpSpPr>
            <a:grpSpLocks/>
          </p:cNvGrpSpPr>
          <p:nvPr/>
        </p:nvGrpSpPr>
        <p:grpSpPr bwMode="auto">
          <a:xfrm>
            <a:off x="1597025" y="5241004"/>
            <a:ext cx="8967788" cy="1223963"/>
            <a:chOff x="73026" y="4213225"/>
            <a:chExt cx="8967787" cy="1223963"/>
          </a:xfrm>
        </p:grpSpPr>
        <p:sp>
          <p:nvSpPr>
            <p:cNvPr id="45" name="Rettangolo 44"/>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46" name="Gruppo 86"/>
            <p:cNvGrpSpPr>
              <a:grpSpLocks/>
            </p:cNvGrpSpPr>
            <p:nvPr/>
          </p:nvGrpSpPr>
          <p:grpSpPr bwMode="auto">
            <a:xfrm>
              <a:off x="73026" y="4243388"/>
              <a:ext cx="8961437" cy="1159742"/>
              <a:chOff x="73026" y="4243388"/>
              <a:chExt cx="8961437" cy="1159742"/>
            </a:xfrm>
          </p:grpSpPr>
          <p:sp>
            <p:nvSpPr>
              <p:cNvPr id="47"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48" name="Gruppo 80"/>
              <p:cNvGrpSpPr>
                <a:grpSpLocks/>
              </p:cNvGrpSpPr>
              <p:nvPr/>
            </p:nvGrpSpPr>
            <p:grpSpPr bwMode="auto">
              <a:xfrm>
                <a:off x="7595375" y="4909666"/>
                <a:ext cx="1368089" cy="325454"/>
                <a:chOff x="7358063" y="5715000"/>
                <a:chExt cx="1684337" cy="325438"/>
              </a:xfrm>
            </p:grpSpPr>
            <p:pic>
              <p:nvPicPr>
                <p:cNvPr id="6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2"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4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2" name="Parentesi graffa chiusa 51"/>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3" name="Parentesi graffa chiusa 52"/>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4" name="Parentesi graffa chiusa 53"/>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5" name="Parentesi graffa chiusa 54"/>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6" name="CasellaDiTesto 55"/>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57"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58"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63" name="CasellaDiTesto 17"/>
          <p:cNvSpPr txBox="1">
            <a:spLocks noChangeArrowheads="1"/>
          </p:cNvSpPr>
          <p:nvPr/>
        </p:nvSpPr>
        <p:spPr bwMode="auto">
          <a:xfrm>
            <a:off x="7373947" y="875495"/>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sp>
        <p:nvSpPr>
          <p:cNvPr id="64" name="CasellaDiTesto 63"/>
          <p:cNvSpPr txBox="1"/>
          <p:nvPr/>
        </p:nvSpPr>
        <p:spPr>
          <a:xfrm rot="16200000">
            <a:off x="5236227" y="2956247"/>
            <a:ext cx="1437125" cy="338554"/>
          </a:xfrm>
          <a:prstGeom prst="rect">
            <a:avLst/>
          </a:prstGeom>
          <a:solidFill>
            <a:schemeClr val="bg1"/>
          </a:solidFill>
          <a:ln>
            <a:solidFill>
              <a:srgbClr val="FF0000"/>
            </a:solidFill>
          </a:ln>
        </p:spPr>
        <p:txBody>
          <a:bodyPr wrap="none" rtlCol="0">
            <a:spAutoFit/>
          </a:bodyPr>
          <a:lstStyle/>
          <a:p>
            <a:r>
              <a:rPr lang="it-IT" sz="1600" b="1" i="1" dirty="0" err="1"/>
              <a:t>attract</a:t>
            </a:r>
            <a:r>
              <a:rPr lang="it-IT" sz="1600" b="1" i="1" dirty="0"/>
              <a:t> and </a:t>
            </a:r>
            <a:r>
              <a:rPr lang="it-IT" sz="1600" b="1" i="1" dirty="0" err="1"/>
              <a:t>kill</a:t>
            </a:r>
            <a:endParaRPr lang="it-IT" sz="1600" b="1" i="1" dirty="0"/>
          </a:p>
        </p:txBody>
      </p:sp>
      <p:cxnSp>
        <p:nvCxnSpPr>
          <p:cNvPr id="65" name="Connettore 2 64"/>
          <p:cNvCxnSpPr/>
          <p:nvPr/>
        </p:nvCxnSpPr>
        <p:spPr>
          <a:xfrm>
            <a:off x="5968856" y="3832705"/>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Rettangolo 65"/>
          <p:cNvSpPr/>
          <p:nvPr/>
        </p:nvSpPr>
        <p:spPr>
          <a:xfrm>
            <a:off x="2375725" y="199573"/>
            <a:ext cx="7481985"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Le tecniche ad oggi disponibili: </a:t>
            </a:r>
            <a:r>
              <a:rPr lang="it-IT" sz="2800" b="1" u="sng" dirty="0">
                <a:latin typeface="Calibri" panose="020F0502020204030204" pitchFamily="34" charset="0"/>
                <a:ea typeface="Calibri" panose="020F0502020204030204" pitchFamily="34" charset="0"/>
              </a:rPr>
              <a:t>quando utilizzarle</a:t>
            </a:r>
          </a:p>
        </p:txBody>
      </p:sp>
      <p:sp>
        <p:nvSpPr>
          <p:cNvPr id="67" name="Parentesi graffa chiusa 66"/>
          <p:cNvSpPr/>
          <p:nvPr/>
        </p:nvSpPr>
        <p:spPr>
          <a:xfrm rot="16200000">
            <a:off x="7064984" y="268902"/>
            <a:ext cx="556359" cy="277674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8" name="CasellaDiTesto 67"/>
          <p:cNvSpPr txBox="1"/>
          <p:nvPr/>
        </p:nvSpPr>
        <p:spPr>
          <a:xfrm>
            <a:off x="6065839" y="1730068"/>
            <a:ext cx="2556042" cy="1077218"/>
          </a:xfrm>
          <a:prstGeom prst="rect">
            <a:avLst/>
          </a:prstGeom>
          <a:noFill/>
        </p:spPr>
        <p:txBody>
          <a:bodyPr wrap="square" rtlCol="0">
            <a:spAutoFit/>
          </a:bodyPr>
          <a:lstStyle/>
          <a:p>
            <a:pPr algn="ctr"/>
            <a:r>
              <a:rPr lang="it-IT" sz="1600" b="1" dirty="0"/>
              <a:t>ad es.</a:t>
            </a:r>
          </a:p>
          <a:p>
            <a:pPr algn="ctr"/>
            <a:r>
              <a:rPr lang="it-IT" sz="1600" b="1" dirty="0"/>
              <a:t>se </a:t>
            </a:r>
            <a:r>
              <a:rPr lang="it-IT" sz="1600" b="1" u="sng" dirty="0" err="1"/>
              <a:t>Spintofly</a:t>
            </a:r>
            <a:endParaRPr lang="it-IT" sz="1600" b="1" u="sng" dirty="0"/>
          </a:p>
          <a:p>
            <a:pPr algn="ctr"/>
            <a:r>
              <a:rPr lang="it-IT" sz="1600" b="1" dirty="0"/>
              <a:t>si esegue un trattamento circa ogni 10 gg</a:t>
            </a:r>
          </a:p>
        </p:txBody>
      </p:sp>
      <p:cxnSp>
        <p:nvCxnSpPr>
          <p:cNvPr id="69" name="Connettore diritto 68"/>
          <p:cNvCxnSpPr/>
          <p:nvPr/>
        </p:nvCxnSpPr>
        <p:spPr>
          <a:xfrm flipH="1" flipV="1">
            <a:off x="8737199" y="1935456"/>
            <a:ext cx="6674" cy="29277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Connettore diritto 69"/>
          <p:cNvCxnSpPr>
            <a:stCxn id="64" idx="3"/>
          </p:cNvCxnSpPr>
          <p:nvPr/>
        </p:nvCxnSpPr>
        <p:spPr>
          <a:xfrm flipH="1" flipV="1">
            <a:off x="5954789" y="1952919"/>
            <a:ext cx="1" cy="45404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675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1951038" y="3151854"/>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4329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432977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4329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4329778"/>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73"/>
          <p:cNvGrpSpPr>
            <a:grpSpLocks/>
          </p:cNvGrpSpPr>
          <p:nvPr/>
        </p:nvGrpSpPr>
        <p:grpSpPr bwMode="auto">
          <a:xfrm>
            <a:off x="7737475" y="4329778"/>
            <a:ext cx="1993900" cy="465138"/>
            <a:chOff x="6286512" y="4106235"/>
            <a:chExt cx="1994483" cy="465773"/>
          </a:xfrm>
        </p:grpSpPr>
        <p:pic>
          <p:nvPicPr>
            <p:cNvPr id="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ttangolo 22"/>
          <p:cNvSpPr>
            <a:spLocks noChangeArrowheads="1"/>
          </p:cNvSpPr>
          <p:nvPr/>
        </p:nvSpPr>
        <p:spPr bwMode="auto">
          <a:xfrm rot="-5400000">
            <a:off x="1087438" y="3753516"/>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13" name="Figura a mano libera 12"/>
          <p:cNvSpPr/>
          <p:nvPr/>
        </p:nvSpPr>
        <p:spPr bwMode="auto">
          <a:xfrm>
            <a:off x="1971676" y="4175791"/>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1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3201066"/>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3186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3186778"/>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p:cNvSpPr/>
          <p:nvPr/>
        </p:nvSpPr>
        <p:spPr bwMode="auto">
          <a:xfrm>
            <a:off x="5807075" y="3228053"/>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18" name="Gruppo 85"/>
          <p:cNvGrpSpPr>
            <a:grpSpLocks/>
          </p:cNvGrpSpPr>
          <p:nvPr/>
        </p:nvGrpSpPr>
        <p:grpSpPr bwMode="auto">
          <a:xfrm>
            <a:off x="2022476" y="4802853"/>
            <a:ext cx="8537575" cy="420688"/>
            <a:chOff x="498475" y="3775075"/>
            <a:chExt cx="8537575" cy="420688"/>
          </a:xfrm>
        </p:grpSpPr>
        <p:grpSp>
          <p:nvGrpSpPr>
            <p:cNvPr id="19" name="Group 2"/>
            <p:cNvGrpSpPr>
              <a:grpSpLocks/>
            </p:cNvGrpSpPr>
            <p:nvPr/>
          </p:nvGrpSpPr>
          <p:grpSpPr bwMode="auto">
            <a:xfrm>
              <a:off x="498475" y="3835400"/>
              <a:ext cx="8537575" cy="360363"/>
              <a:chOff x="158" y="300"/>
              <a:chExt cx="5513" cy="227"/>
            </a:xfrm>
          </p:grpSpPr>
          <p:sp>
            <p:nvSpPr>
              <p:cNvPr id="32"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33"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4"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5"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7"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8"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9"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0"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1"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2"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43"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20" name="Figura a mano libera 19"/>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21"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22"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23"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24"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25"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26"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27"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28"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29"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0"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1"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grpSp>
        <p:nvGrpSpPr>
          <p:cNvPr id="44" name="Gruppo 87"/>
          <p:cNvGrpSpPr>
            <a:grpSpLocks/>
          </p:cNvGrpSpPr>
          <p:nvPr/>
        </p:nvGrpSpPr>
        <p:grpSpPr bwMode="auto">
          <a:xfrm>
            <a:off x="1597025" y="5241004"/>
            <a:ext cx="8967788" cy="1223963"/>
            <a:chOff x="73026" y="4213225"/>
            <a:chExt cx="8967787" cy="1223963"/>
          </a:xfrm>
        </p:grpSpPr>
        <p:sp>
          <p:nvSpPr>
            <p:cNvPr id="45" name="Rettangolo 44"/>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46" name="Gruppo 86"/>
            <p:cNvGrpSpPr>
              <a:grpSpLocks/>
            </p:cNvGrpSpPr>
            <p:nvPr/>
          </p:nvGrpSpPr>
          <p:grpSpPr bwMode="auto">
            <a:xfrm>
              <a:off x="73026" y="4243388"/>
              <a:ext cx="8961437" cy="1159742"/>
              <a:chOff x="73026" y="4243388"/>
              <a:chExt cx="8961437" cy="1159742"/>
            </a:xfrm>
          </p:grpSpPr>
          <p:sp>
            <p:nvSpPr>
              <p:cNvPr id="47"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48" name="Gruppo 80"/>
              <p:cNvGrpSpPr>
                <a:grpSpLocks/>
              </p:cNvGrpSpPr>
              <p:nvPr/>
            </p:nvGrpSpPr>
            <p:grpSpPr bwMode="auto">
              <a:xfrm>
                <a:off x="7595375" y="4909666"/>
                <a:ext cx="1368089" cy="325454"/>
                <a:chOff x="7358063" y="5715000"/>
                <a:chExt cx="1684337" cy="325438"/>
              </a:xfrm>
            </p:grpSpPr>
            <p:pic>
              <p:nvPicPr>
                <p:cNvPr id="6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2"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4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2" name="Parentesi graffa chiusa 51"/>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3" name="Parentesi graffa chiusa 52"/>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4" name="Parentesi graffa chiusa 53"/>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5" name="Parentesi graffa chiusa 54"/>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6" name="CasellaDiTesto 55"/>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57"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58"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63" name="CasellaDiTesto 17"/>
          <p:cNvSpPr txBox="1">
            <a:spLocks noChangeArrowheads="1"/>
          </p:cNvSpPr>
          <p:nvPr/>
        </p:nvSpPr>
        <p:spPr bwMode="auto">
          <a:xfrm>
            <a:off x="7373947" y="875495"/>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sp>
        <p:nvSpPr>
          <p:cNvPr id="64" name="CasellaDiTesto 63"/>
          <p:cNvSpPr txBox="1"/>
          <p:nvPr/>
        </p:nvSpPr>
        <p:spPr>
          <a:xfrm rot="16200000">
            <a:off x="5236226" y="2956247"/>
            <a:ext cx="1437125" cy="338554"/>
          </a:xfrm>
          <a:prstGeom prst="rect">
            <a:avLst/>
          </a:prstGeom>
          <a:solidFill>
            <a:schemeClr val="bg1"/>
          </a:solidFill>
          <a:ln>
            <a:solidFill>
              <a:srgbClr val="FF0000"/>
            </a:solidFill>
          </a:ln>
        </p:spPr>
        <p:txBody>
          <a:bodyPr wrap="none" rtlCol="0">
            <a:spAutoFit/>
          </a:bodyPr>
          <a:lstStyle/>
          <a:p>
            <a:r>
              <a:rPr lang="it-IT" sz="1600" b="1" i="1" dirty="0" err="1"/>
              <a:t>attract</a:t>
            </a:r>
            <a:r>
              <a:rPr lang="it-IT" sz="1600" b="1" i="1" dirty="0"/>
              <a:t> and </a:t>
            </a:r>
            <a:r>
              <a:rPr lang="it-IT" sz="1600" b="1" i="1" dirty="0" err="1"/>
              <a:t>kill</a:t>
            </a:r>
            <a:endParaRPr lang="it-IT" sz="1600" b="1" i="1" dirty="0"/>
          </a:p>
        </p:txBody>
      </p:sp>
      <p:cxnSp>
        <p:nvCxnSpPr>
          <p:cNvPr id="65" name="Connettore 2 64"/>
          <p:cNvCxnSpPr/>
          <p:nvPr/>
        </p:nvCxnSpPr>
        <p:spPr>
          <a:xfrm>
            <a:off x="5968856" y="3832705"/>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Rettangolo 65"/>
          <p:cNvSpPr/>
          <p:nvPr/>
        </p:nvSpPr>
        <p:spPr>
          <a:xfrm>
            <a:off x="2375725" y="199573"/>
            <a:ext cx="7481985"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Le tecniche ad oggi disponibili: </a:t>
            </a:r>
            <a:r>
              <a:rPr lang="it-IT" sz="2800" b="1" u="sng" dirty="0">
                <a:latin typeface="Calibri" panose="020F0502020204030204" pitchFamily="34" charset="0"/>
                <a:ea typeface="Calibri" panose="020F0502020204030204" pitchFamily="34" charset="0"/>
              </a:rPr>
              <a:t>quando utilizzarle</a:t>
            </a:r>
          </a:p>
        </p:txBody>
      </p:sp>
      <p:sp>
        <p:nvSpPr>
          <p:cNvPr id="67" name="Parentesi graffa chiusa 66"/>
          <p:cNvSpPr/>
          <p:nvPr/>
        </p:nvSpPr>
        <p:spPr>
          <a:xfrm rot="16200000">
            <a:off x="7064983" y="268902"/>
            <a:ext cx="556359" cy="277674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8" name="CasellaDiTesto 67"/>
          <p:cNvSpPr txBox="1"/>
          <p:nvPr/>
        </p:nvSpPr>
        <p:spPr>
          <a:xfrm>
            <a:off x="6065839" y="1593588"/>
            <a:ext cx="2556042" cy="1815882"/>
          </a:xfrm>
          <a:prstGeom prst="rect">
            <a:avLst/>
          </a:prstGeom>
          <a:noFill/>
        </p:spPr>
        <p:txBody>
          <a:bodyPr wrap="square" rtlCol="0">
            <a:spAutoFit/>
          </a:bodyPr>
          <a:lstStyle/>
          <a:p>
            <a:pPr algn="ctr"/>
            <a:r>
              <a:rPr lang="it-IT" sz="1600" b="1" dirty="0"/>
              <a:t>ad es.</a:t>
            </a:r>
          </a:p>
          <a:p>
            <a:pPr algn="ctr"/>
            <a:r>
              <a:rPr lang="it-IT" sz="1600" b="1" dirty="0"/>
              <a:t>se dispositivi </a:t>
            </a:r>
            <a:r>
              <a:rPr lang="it-IT" sz="1600" b="1" u="sng" dirty="0" err="1"/>
              <a:t>Flypack</a:t>
            </a:r>
            <a:endParaRPr lang="it-IT" sz="1600" b="1" u="sng" dirty="0"/>
          </a:p>
          <a:p>
            <a:pPr algn="ctr"/>
            <a:r>
              <a:rPr lang="it-IT" sz="1600" b="1" dirty="0"/>
              <a:t>si esegue un infittimento durante la campagna </a:t>
            </a:r>
          </a:p>
          <a:p>
            <a:pPr algn="ctr"/>
            <a:r>
              <a:rPr lang="it-IT" sz="1600" b="1" dirty="0"/>
              <a:t>(50 all’inizio + 25 trappole se aumentano catture e infestazione)</a:t>
            </a:r>
          </a:p>
        </p:txBody>
      </p:sp>
      <p:cxnSp>
        <p:nvCxnSpPr>
          <p:cNvPr id="69" name="Connettore diritto 68"/>
          <p:cNvCxnSpPr/>
          <p:nvPr/>
        </p:nvCxnSpPr>
        <p:spPr>
          <a:xfrm flipH="1" flipV="1">
            <a:off x="8737198" y="1935456"/>
            <a:ext cx="6674" cy="29277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Connettore diritto 69"/>
          <p:cNvCxnSpPr>
            <a:stCxn id="64" idx="3"/>
          </p:cNvCxnSpPr>
          <p:nvPr/>
        </p:nvCxnSpPr>
        <p:spPr>
          <a:xfrm flipH="1" flipV="1">
            <a:off x="5954788" y="1952919"/>
            <a:ext cx="1" cy="45404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71" name="Picture 6" descr="FLYPACK TRAPPOLA INSETTICIDA Per Il Controllo Della Mosca Dell&amp;#39; Olivo - EUR  7,50 | PicClick 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2826" y="3352230"/>
            <a:ext cx="583724" cy="58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884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1951038" y="3165922"/>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4343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4343846"/>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4343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4343846"/>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73"/>
          <p:cNvGrpSpPr>
            <a:grpSpLocks/>
          </p:cNvGrpSpPr>
          <p:nvPr/>
        </p:nvGrpSpPr>
        <p:grpSpPr bwMode="auto">
          <a:xfrm>
            <a:off x="7737475" y="4343846"/>
            <a:ext cx="1993900" cy="465138"/>
            <a:chOff x="6286512" y="4106235"/>
            <a:chExt cx="1994483" cy="465773"/>
          </a:xfrm>
        </p:grpSpPr>
        <p:pic>
          <p:nvPicPr>
            <p:cNvPr id="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ttangolo 22"/>
          <p:cNvSpPr>
            <a:spLocks noChangeArrowheads="1"/>
          </p:cNvSpPr>
          <p:nvPr/>
        </p:nvSpPr>
        <p:spPr bwMode="auto">
          <a:xfrm rot="-5400000">
            <a:off x="1087438" y="3767584"/>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13" name="Figura a mano libera 12"/>
          <p:cNvSpPr/>
          <p:nvPr/>
        </p:nvSpPr>
        <p:spPr bwMode="auto">
          <a:xfrm>
            <a:off x="1971676" y="4189859"/>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1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3215134"/>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3200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3200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p:cNvSpPr/>
          <p:nvPr/>
        </p:nvSpPr>
        <p:spPr bwMode="auto">
          <a:xfrm>
            <a:off x="5807075" y="3242121"/>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18" name="Gruppo 85"/>
          <p:cNvGrpSpPr>
            <a:grpSpLocks/>
          </p:cNvGrpSpPr>
          <p:nvPr/>
        </p:nvGrpSpPr>
        <p:grpSpPr bwMode="auto">
          <a:xfrm>
            <a:off x="2022476" y="4816921"/>
            <a:ext cx="8537575" cy="420688"/>
            <a:chOff x="498475" y="3775075"/>
            <a:chExt cx="8537575" cy="420688"/>
          </a:xfrm>
        </p:grpSpPr>
        <p:grpSp>
          <p:nvGrpSpPr>
            <p:cNvPr id="19" name="Group 2"/>
            <p:cNvGrpSpPr>
              <a:grpSpLocks/>
            </p:cNvGrpSpPr>
            <p:nvPr/>
          </p:nvGrpSpPr>
          <p:grpSpPr bwMode="auto">
            <a:xfrm>
              <a:off x="498475" y="3835400"/>
              <a:ext cx="8537575" cy="360363"/>
              <a:chOff x="158" y="300"/>
              <a:chExt cx="5513" cy="227"/>
            </a:xfrm>
          </p:grpSpPr>
          <p:sp>
            <p:nvSpPr>
              <p:cNvPr id="32"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33"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4"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5"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7"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8"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9"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0"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1"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2"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43"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20" name="Figura a mano libera 19"/>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21"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22"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23"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24"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25"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26"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27"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28"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29"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0"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1"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grpSp>
        <p:nvGrpSpPr>
          <p:cNvPr id="44" name="Gruppo 87"/>
          <p:cNvGrpSpPr>
            <a:grpSpLocks/>
          </p:cNvGrpSpPr>
          <p:nvPr/>
        </p:nvGrpSpPr>
        <p:grpSpPr bwMode="auto">
          <a:xfrm>
            <a:off x="1597025" y="5255072"/>
            <a:ext cx="8967788" cy="1223963"/>
            <a:chOff x="73026" y="4213225"/>
            <a:chExt cx="8967787" cy="1223963"/>
          </a:xfrm>
        </p:grpSpPr>
        <p:sp>
          <p:nvSpPr>
            <p:cNvPr id="45" name="Rettangolo 44"/>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46" name="Gruppo 86"/>
            <p:cNvGrpSpPr>
              <a:grpSpLocks/>
            </p:cNvGrpSpPr>
            <p:nvPr/>
          </p:nvGrpSpPr>
          <p:grpSpPr bwMode="auto">
            <a:xfrm>
              <a:off x="73026" y="4243388"/>
              <a:ext cx="8961437" cy="1159742"/>
              <a:chOff x="73026" y="4243388"/>
              <a:chExt cx="8961437" cy="1159742"/>
            </a:xfrm>
          </p:grpSpPr>
          <p:sp>
            <p:nvSpPr>
              <p:cNvPr id="47"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48" name="Gruppo 80"/>
              <p:cNvGrpSpPr>
                <a:grpSpLocks/>
              </p:cNvGrpSpPr>
              <p:nvPr/>
            </p:nvGrpSpPr>
            <p:grpSpPr bwMode="auto">
              <a:xfrm>
                <a:off x="7595375" y="4909666"/>
                <a:ext cx="1368089" cy="325454"/>
                <a:chOff x="7358063" y="5715000"/>
                <a:chExt cx="1684337" cy="325438"/>
              </a:xfrm>
            </p:grpSpPr>
            <p:pic>
              <p:nvPicPr>
                <p:cNvPr id="6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2"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4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2" name="Parentesi graffa chiusa 51"/>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3" name="Parentesi graffa chiusa 52"/>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4" name="Parentesi graffa chiusa 53"/>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5" name="Parentesi graffa chiusa 54"/>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6" name="CasellaDiTesto 55"/>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57"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58"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63" name="CasellaDiTesto 17"/>
          <p:cNvSpPr txBox="1">
            <a:spLocks noChangeArrowheads="1"/>
          </p:cNvSpPr>
          <p:nvPr/>
        </p:nvSpPr>
        <p:spPr bwMode="auto">
          <a:xfrm>
            <a:off x="7373947" y="875495"/>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cxnSp>
        <p:nvCxnSpPr>
          <p:cNvPr id="65" name="Connettore 2 64"/>
          <p:cNvCxnSpPr/>
          <p:nvPr/>
        </p:nvCxnSpPr>
        <p:spPr>
          <a:xfrm>
            <a:off x="5968856" y="3846773"/>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Rettangolo 65"/>
          <p:cNvSpPr/>
          <p:nvPr/>
        </p:nvSpPr>
        <p:spPr>
          <a:xfrm>
            <a:off x="2375725" y="185513"/>
            <a:ext cx="7481985"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Le tecniche ad oggi disponibili: </a:t>
            </a:r>
            <a:r>
              <a:rPr lang="it-IT" sz="2800" b="1" u="sng" dirty="0">
                <a:latin typeface="Calibri" panose="020F0502020204030204" pitchFamily="34" charset="0"/>
                <a:ea typeface="Calibri" panose="020F0502020204030204" pitchFamily="34" charset="0"/>
              </a:rPr>
              <a:t>quando utilizzarle</a:t>
            </a:r>
          </a:p>
        </p:txBody>
      </p:sp>
      <p:sp>
        <p:nvSpPr>
          <p:cNvPr id="68" name="Parentesi graffa chiusa 67"/>
          <p:cNvSpPr/>
          <p:nvPr/>
        </p:nvSpPr>
        <p:spPr>
          <a:xfrm rot="16200000">
            <a:off x="7064986" y="268902"/>
            <a:ext cx="556359" cy="277674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69" name="Connettore diritto 68"/>
          <p:cNvCxnSpPr/>
          <p:nvPr/>
        </p:nvCxnSpPr>
        <p:spPr>
          <a:xfrm flipH="1" flipV="1">
            <a:off x="8737201" y="1935456"/>
            <a:ext cx="6674" cy="29277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Connettore diritto 69"/>
          <p:cNvCxnSpPr/>
          <p:nvPr/>
        </p:nvCxnSpPr>
        <p:spPr>
          <a:xfrm flipH="1" flipV="1">
            <a:off x="5954788" y="1952919"/>
            <a:ext cx="1" cy="45404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7" name="CasellaDiTesto 66"/>
          <p:cNvSpPr txBox="1"/>
          <p:nvPr/>
        </p:nvSpPr>
        <p:spPr>
          <a:xfrm rot="16200000">
            <a:off x="4452843" y="2295065"/>
            <a:ext cx="3003899" cy="338554"/>
          </a:xfrm>
          <a:prstGeom prst="rect">
            <a:avLst/>
          </a:prstGeom>
          <a:solidFill>
            <a:schemeClr val="bg1"/>
          </a:solidFill>
          <a:ln>
            <a:solidFill>
              <a:srgbClr val="FF0000"/>
            </a:solidFill>
          </a:ln>
        </p:spPr>
        <p:txBody>
          <a:bodyPr wrap="none" rtlCol="0">
            <a:spAutoFit/>
          </a:bodyPr>
          <a:lstStyle/>
          <a:p>
            <a:r>
              <a:rPr lang="it-IT" sz="1600" b="1" i="1" dirty="0"/>
              <a:t>Prodotti repellenti-</a:t>
            </a:r>
            <a:r>
              <a:rPr lang="it-IT" sz="1600" b="1" i="1" dirty="0" err="1"/>
              <a:t>antideponenti</a:t>
            </a:r>
            <a:endParaRPr lang="it-IT" sz="1600" b="1" i="1" dirty="0"/>
          </a:p>
        </p:txBody>
      </p:sp>
      <p:sp>
        <p:nvSpPr>
          <p:cNvPr id="71" name="CasellaDiTesto 70"/>
          <p:cNvSpPr txBox="1"/>
          <p:nvPr/>
        </p:nvSpPr>
        <p:spPr>
          <a:xfrm>
            <a:off x="6310314" y="1950863"/>
            <a:ext cx="2333879" cy="830997"/>
          </a:xfrm>
          <a:prstGeom prst="rect">
            <a:avLst/>
          </a:prstGeom>
          <a:noFill/>
        </p:spPr>
        <p:txBody>
          <a:bodyPr wrap="square" rtlCol="0">
            <a:spAutoFit/>
          </a:bodyPr>
          <a:lstStyle/>
          <a:p>
            <a:pPr algn="ctr"/>
            <a:r>
              <a:rPr lang="it-IT" sz="1600" b="1" dirty="0"/>
              <a:t>Mantenere coperta e protetta la vegetazione e la produzione</a:t>
            </a:r>
          </a:p>
        </p:txBody>
      </p:sp>
    </p:spTree>
    <p:extLst>
      <p:ext uri="{BB962C8B-B14F-4D97-AF65-F5344CB8AC3E}">
        <p14:creationId xmlns:p14="http://schemas.microsoft.com/office/powerpoint/2010/main" val="89241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1219200" y="42965"/>
            <a:ext cx="10764982" cy="6622459"/>
            <a:chOff x="1219200" y="42965"/>
            <a:chExt cx="10764982" cy="6622459"/>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23" y="178724"/>
              <a:ext cx="3901440" cy="2926080"/>
            </a:xfrm>
            <a:prstGeom prst="rect">
              <a:avLst/>
            </a:prstGeo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94" y="206434"/>
              <a:ext cx="3901440" cy="2926080"/>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130" y="151014"/>
              <a:ext cx="3901440" cy="2926080"/>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790" y="3545378"/>
              <a:ext cx="3901440" cy="2926080"/>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201" y="3545378"/>
              <a:ext cx="3901440" cy="2926080"/>
            </a:xfrm>
            <a:prstGeom prst="rect">
              <a:avLst/>
            </a:prstGeom>
          </p:spPr>
        </p:pic>
        <p:pic>
          <p:nvPicPr>
            <p:cNvPr id="10" name="Immagin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7648" y="3545378"/>
              <a:ext cx="3901440" cy="2926080"/>
            </a:xfrm>
            <a:prstGeom prst="rect">
              <a:avLst/>
            </a:prstGeom>
          </p:spPr>
        </p:pic>
        <p:pic>
          <p:nvPicPr>
            <p:cNvPr id="11" name="Immagin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0456" y="3739344"/>
              <a:ext cx="3901440" cy="2926080"/>
            </a:xfrm>
            <a:prstGeom prst="rect">
              <a:avLst/>
            </a:prstGeom>
          </p:spPr>
        </p:pic>
        <p:sp>
          <p:nvSpPr>
            <p:cNvPr id="3" name="Rettangolo 2"/>
            <p:cNvSpPr/>
            <p:nvPr/>
          </p:nvSpPr>
          <p:spPr>
            <a:xfrm>
              <a:off x="1219200" y="3077094"/>
              <a:ext cx="10460182" cy="78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accent6">
                      <a:lumMod val="75000"/>
                    </a:schemeClr>
                  </a:solidFill>
                </a:rPr>
                <a:t>…vi porto sul……</a:t>
              </a:r>
            </a:p>
          </p:txBody>
        </p:sp>
        <p:sp>
          <p:nvSpPr>
            <p:cNvPr id="12" name="Rettangolo 11"/>
            <p:cNvSpPr/>
            <p:nvPr/>
          </p:nvSpPr>
          <p:spPr>
            <a:xfrm>
              <a:off x="1371600" y="6305214"/>
              <a:ext cx="10460182" cy="360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accent6">
                    <a:lumMod val="75000"/>
                  </a:schemeClr>
                </a:solidFill>
              </a:endParaRPr>
            </a:p>
          </p:txBody>
        </p:sp>
        <p:sp>
          <p:nvSpPr>
            <p:cNvPr id="14" name="Rettangolo 13"/>
            <p:cNvSpPr/>
            <p:nvPr/>
          </p:nvSpPr>
          <p:spPr>
            <a:xfrm>
              <a:off x="1524000" y="42965"/>
              <a:ext cx="10460182" cy="360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accent6">
                    <a:lumMod val="75000"/>
                  </a:schemeClr>
                </a:solidFill>
              </a:endParaRPr>
            </a:p>
          </p:txBody>
        </p:sp>
      </p:grpSp>
    </p:spTree>
    <p:extLst>
      <p:ext uri="{BB962C8B-B14F-4D97-AF65-F5344CB8AC3E}">
        <p14:creationId xmlns:p14="http://schemas.microsoft.com/office/powerpoint/2010/main" val="6612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264" y="198318"/>
            <a:ext cx="9512028"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Le tecniche ad oggi disponibili: </a:t>
            </a:r>
            <a:r>
              <a:rPr lang="it-IT" sz="2800" b="1" u="sng" dirty="0">
                <a:latin typeface="Calibri" panose="020F0502020204030204" pitchFamily="34" charset="0"/>
                <a:ea typeface="Calibri" panose="020F0502020204030204" pitchFamily="34" charset="0"/>
              </a:rPr>
              <a:t>è possibile la loro integrazione</a:t>
            </a:r>
            <a:r>
              <a:rPr lang="it-IT" sz="2800" b="1" dirty="0">
                <a:latin typeface="Calibri" panose="020F0502020204030204" pitchFamily="34" charset="0"/>
                <a:ea typeface="Calibri" panose="020F0502020204030204" pitchFamily="34" charset="0"/>
              </a:rPr>
              <a:t>?</a:t>
            </a:r>
          </a:p>
        </p:txBody>
      </p:sp>
      <p:sp>
        <p:nvSpPr>
          <p:cNvPr id="3" name="Rettangolo 2"/>
          <p:cNvSpPr/>
          <p:nvPr/>
        </p:nvSpPr>
        <p:spPr bwMode="auto">
          <a:xfrm>
            <a:off x="1951038" y="3165922"/>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4"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4343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4343846"/>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4343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4343846"/>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o 73"/>
          <p:cNvGrpSpPr>
            <a:grpSpLocks/>
          </p:cNvGrpSpPr>
          <p:nvPr/>
        </p:nvGrpSpPr>
        <p:grpSpPr bwMode="auto">
          <a:xfrm>
            <a:off x="7737475" y="4343846"/>
            <a:ext cx="1993900" cy="465138"/>
            <a:chOff x="6286512" y="4106235"/>
            <a:chExt cx="1994483" cy="465773"/>
          </a:xfrm>
        </p:grpSpPr>
        <p:pic>
          <p:nvPicPr>
            <p:cNvPr id="9"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ttangolo 22"/>
          <p:cNvSpPr>
            <a:spLocks noChangeArrowheads="1"/>
          </p:cNvSpPr>
          <p:nvPr/>
        </p:nvSpPr>
        <p:spPr bwMode="auto">
          <a:xfrm rot="-5400000">
            <a:off x="1087438" y="3767584"/>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14" name="Figura a mano libera 13"/>
          <p:cNvSpPr/>
          <p:nvPr/>
        </p:nvSpPr>
        <p:spPr bwMode="auto">
          <a:xfrm>
            <a:off x="1971676" y="4189859"/>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15"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3215134"/>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3200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3200846"/>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igura a mano libera 17"/>
          <p:cNvSpPr/>
          <p:nvPr/>
        </p:nvSpPr>
        <p:spPr bwMode="auto">
          <a:xfrm>
            <a:off x="5807075" y="3242121"/>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19" name="Gruppo 85"/>
          <p:cNvGrpSpPr>
            <a:grpSpLocks/>
          </p:cNvGrpSpPr>
          <p:nvPr/>
        </p:nvGrpSpPr>
        <p:grpSpPr bwMode="auto">
          <a:xfrm>
            <a:off x="2022476" y="4816921"/>
            <a:ext cx="8537575" cy="420688"/>
            <a:chOff x="498475" y="3775075"/>
            <a:chExt cx="8537575" cy="420688"/>
          </a:xfrm>
        </p:grpSpPr>
        <p:grpSp>
          <p:nvGrpSpPr>
            <p:cNvPr id="20" name="Group 2"/>
            <p:cNvGrpSpPr>
              <a:grpSpLocks/>
            </p:cNvGrpSpPr>
            <p:nvPr/>
          </p:nvGrpSpPr>
          <p:grpSpPr bwMode="auto">
            <a:xfrm>
              <a:off x="498475" y="3835400"/>
              <a:ext cx="8537575" cy="360363"/>
              <a:chOff x="158" y="300"/>
              <a:chExt cx="5513" cy="227"/>
            </a:xfrm>
          </p:grpSpPr>
          <p:sp>
            <p:nvSpPr>
              <p:cNvPr id="33"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34"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5"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7"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8"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9"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0"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1"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2"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3"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44"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21" name="Figura a mano libera 20"/>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22"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23"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24"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25"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26"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27"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28"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29"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30"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1"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2"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grpSp>
        <p:nvGrpSpPr>
          <p:cNvPr id="45" name="Gruppo 87"/>
          <p:cNvGrpSpPr>
            <a:grpSpLocks/>
          </p:cNvGrpSpPr>
          <p:nvPr/>
        </p:nvGrpSpPr>
        <p:grpSpPr bwMode="auto">
          <a:xfrm>
            <a:off x="1597025" y="5255072"/>
            <a:ext cx="8967788" cy="1223963"/>
            <a:chOff x="73026" y="4213225"/>
            <a:chExt cx="8967787" cy="1223963"/>
          </a:xfrm>
        </p:grpSpPr>
        <p:sp>
          <p:nvSpPr>
            <p:cNvPr id="46" name="Rettangolo 45"/>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47" name="Gruppo 86"/>
            <p:cNvGrpSpPr>
              <a:grpSpLocks/>
            </p:cNvGrpSpPr>
            <p:nvPr/>
          </p:nvGrpSpPr>
          <p:grpSpPr bwMode="auto">
            <a:xfrm>
              <a:off x="73026" y="4243388"/>
              <a:ext cx="8961437" cy="1159742"/>
              <a:chOff x="73026" y="4243388"/>
              <a:chExt cx="8961437" cy="1159742"/>
            </a:xfrm>
          </p:grpSpPr>
          <p:sp>
            <p:nvSpPr>
              <p:cNvPr id="48"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49" name="Gruppo 80"/>
              <p:cNvGrpSpPr>
                <a:grpSpLocks/>
              </p:cNvGrpSpPr>
              <p:nvPr/>
            </p:nvGrpSpPr>
            <p:grpSpPr bwMode="auto">
              <a:xfrm>
                <a:off x="7595375" y="4909666"/>
                <a:ext cx="1368089" cy="325454"/>
                <a:chOff x="7358063" y="5715000"/>
                <a:chExt cx="1684337" cy="325438"/>
              </a:xfrm>
            </p:grpSpPr>
            <p:pic>
              <p:nvPicPr>
                <p:cNvPr id="6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2"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3"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5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2"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3" name="Parentesi graffa chiusa 52"/>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4" name="Parentesi graffa chiusa 53"/>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5" name="Parentesi graffa chiusa 54"/>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6" name="Parentesi graffa chiusa 55"/>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7" name="CasellaDiTesto 56"/>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58"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5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64" name="CasellaDiTesto 17"/>
          <p:cNvSpPr txBox="1">
            <a:spLocks noChangeArrowheads="1"/>
          </p:cNvSpPr>
          <p:nvPr/>
        </p:nvSpPr>
        <p:spPr bwMode="auto">
          <a:xfrm>
            <a:off x="7373947" y="875495"/>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Times New Roman" panose="02020603050405020304" pitchFamily="18" charset="0"/>
              <a:cs typeface="Times New Roman" panose="02020603050405020304" pitchFamily="18" charset="0"/>
            </a:endParaRPr>
          </a:p>
        </p:txBody>
      </p:sp>
      <p:cxnSp>
        <p:nvCxnSpPr>
          <p:cNvPr id="65" name="Connettore 2 64"/>
          <p:cNvCxnSpPr/>
          <p:nvPr/>
        </p:nvCxnSpPr>
        <p:spPr>
          <a:xfrm>
            <a:off x="5968856" y="3846773"/>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Parentesi graffa chiusa 65"/>
          <p:cNvSpPr/>
          <p:nvPr/>
        </p:nvSpPr>
        <p:spPr>
          <a:xfrm rot="16200000">
            <a:off x="7064984" y="268902"/>
            <a:ext cx="556359" cy="277674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67" name="Connettore diritto 66"/>
          <p:cNvCxnSpPr/>
          <p:nvPr/>
        </p:nvCxnSpPr>
        <p:spPr>
          <a:xfrm flipH="1" flipV="1">
            <a:off x="8737199" y="1935456"/>
            <a:ext cx="6674" cy="29277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8" name="Connettore diritto 67"/>
          <p:cNvCxnSpPr/>
          <p:nvPr/>
        </p:nvCxnSpPr>
        <p:spPr>
          <a:xfrm flipH="1" flipV="1">
            <a:off x="5954788" y="1952919"/>
            <a:ext cx="1" cy="45404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9" name="CasellaDiTesto 68"/>
          <p:cNvSpPr txBox="1"/>
          <p:nvPr/>
        </p:nvSpPr>
        <p:spPr>
          <a:xfrm rot="16200000">
            <a:off x="4452842" y="2295065"/>
            <a:ext cx="3003899" cy="338554"/>
          </a:xfrm>
          <a:prstGeom prst="rect">
            <a:avLst/>
          </a:prstGeom>
          <a:solidFill>
            <a:schemeClr val="bg1"/>
          </a:solidFill>
          <a:ln>
            <a:solidFill>
              <a:srgbClr val="FF0000"/>
            </a:solidFill>
          </a:ln>
        </p:spPr>
        <p:txBody>
          <a:bodyPr wrap="none" rtlCol="0">
            <a:spAutoFit/>
          </a:bodyPr>
          <a:lstStyle/>
          <a:p>
            <a:r>
              <a:rPr lang="it-IT" sz="1600" b="1" i="1" dirty="0"/>
              <a:t>Prodotti repellenti-</a:t>
            </a:r>
            <a:r>
              <a:rPr lang="it-IT" sz="1600" b="1" i="1" dirty="0" err="1"/>
              <a:t>antideponenti</a:t>
            </a:r>
            <a:endParaRPr lang="it-IT" sz="1600" b="1" i="1" dirty="0"/>
          </a:p>
        </p:txBody>
      </p:sp>
      <p:sp>
        <p:nvSpPr>
          <p:cNvPr id="71" name="CasellaDiTesto 70"/>
          <p:cNvSpPr txBox="1"/>
          <p:nvPr/>
        </p:nvSpPr>
        <p:spPr>
          <a:xfrm rot="16200000">
            <a:off x="7283400" y="2451277"/>
            <a:ext cx="1437125" cy="338554"/>
          </a:xfrm>
          <a:prstGeom prst="rect">
            <a:avLst/>
          </a:prstGeom>
          <a:solidFill>
            <a:schemeClr val="bg1"/>
          </a:solidFill>
          <a:ln>
            <a:solidFill>
              <a:srgbClr val="FF0000"/>
            </a:solidFill>
          </a:ln>
        </p:spPr>
        <p:txBody>
          <a:bodyPr wrap="none" rtlCol="0">
            <a:spAutoFit/>
          </a:bodyPr>
          <a:lstStyle/>
          <a:p>
            <a:r>
              <a:rPr lang="it-IT" sz="1600" b="1" i="1" dirty="0" err="1"/>
              <a:t>attract</a:t>
            </a:r>
            <a:r>
              <a:rPr lang="it-IT" sz="1600" b="1" i="1" dirty="0"/>
              <a:t> and </a:t>
            </a:r>
            <a:r>
              <a:rPr lang="it-IT" sz="1600" b="1" i="1" dirty="0" err="1"/>
              <a:t>kill</a:t>
            </a:r>
            <a:endParaRPr lang="it-IT" sz="1600" b="1" i="1" dirty="0"/>
          </a:p>
        </p:txBody>
      </p:sp>
      <p:cxnSp>
        <p:nvCxnSpPr>
          <p:cNvPr id="72" name="Connettore 2 71"/>
          <p:cNvCxnSpPr/>
          <p:nvPr/>
        </p:nvCxnSpPr>
        <p:spPr>
          <a:xfrm>
            <a:off x="8016029" y="3327735"/>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rot="16200000">
            <a:off x="7708754" y="2453549"/>
            <a:ext cx="1437125" cy="338554"/>
          </a:xfrm>
          <a:prstGeom prst="rect">
            <a:avLst/>
          </a:prstGeom>
          <a:solidFill>
            <a:schemeClr val="bg1"/>
          </a:solidFill>
          <a:ln>
            <a:solidFill>
              <a:srgbClr val="FF0000"/>
            </a:solidFill>
          </a:ln>
        </p:spPr>
        <p:txBody>
          <a:bodyPr wrap="none" rtlCol="0">
            <a:spAutoFit/>
          </a:bodyPr>
          <a:lstStyle/>
          <a:p>
            <a:r>
              <a:rPr lang="it-IT" sz="1600" b="1" i="1" dirty="0" err="1"/>
              <a:t>attract</a:t>
            </a:r>
            <a:r>
              <a:rPr lang="it-IT" sz="1600" b="1" i="1" dirty="0"/>
              <a:t> and </a:t>
            </a:r>
            <a:r>
              <a:rPr lang="it-IT" sz="1600" b="1" i="1" dirty="0" err="1"/>
              <a:t>kill</a:t>
            </a:r>
            <a:endParaRPr lang="it-IT" sz="1600" b="1" i="1" dirty="0"/>
          </a:p>
        </p:txBody>
      </p:sp>
      <p:cxnSp>
        <p:nvCxnSpPr>
          <p:cNvPr id="74" name="Connettore 2 73"/>
          <p:cNvCxnSpPr/>
          <p:nvPr/>
        </p:nvCxnSpPr>
        <p:spPr>
          <a:xfrm>
            <a:off x="8441383" y="3330007"/>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49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C042C-68A4-4A45-A513-FFD39E5641D9}"/>
              </a:ext>
            </a:extLst>
          </p:cNvPr>
          <p:cNvSpPr>
            <a:spLocks noChangeArrowheads="1"/>
          </p:cNvSpPr>
          <p:nvPr/>
        </p:nvSpPr>
        <p:spPr bwMode="auto">
          <a:xfrm>
            <a:off x="965771" y="1498617"/>
            <a:ext cx="899753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it-IT" altLang="it-IT"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it-IT" altLang="it-IT"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2" tooltip="www.winbdf.it"/>
              </a:rPr>
              <a:t>Il Comunicato del 1° febbraio 2022</a:t>
            </a:r>
            <a:r>
              <a:rPr kumimoji="0" lang="it-IT" altLang="it-IT"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ha stabilito la </a:t>
            </a:r>
            <a:r>
              <a:rPr kumimoji="0" lang="it-IT" altLang="it-IT"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revoca delle autorizzazioni dei prodotti a base di </a:t>
            </a:r>
            <a:r>
              <a:rPr kumimoji="0" lang="it-IT" altLang="it-IT" sz="2000"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Fosmet</a:t>
            </a:r>
            <a:r>
              <a:rPr kumimoji="0" lang="it-IT" altLang="it-IT"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 decorrere dal 1° maggio 2022</a:t>
            </a:r>
            <a:r>
              <a:rPr kumimoji="0" lang="it-IT" altLang="it-IT"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it-IT" altLang="it-IT" sz="2000" dirty="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La commercializzazione, da parte dei titolari delle autorizzazioni dei prodotti fitosanitari, dei quantitativi regolarmente prodotti fino al momento della revoca, nonché la vendita e la distribuzione da parte dei rivenditori e/o distributori autorizzati sono consentiti fino al 31 luglio 2022. </a:t>
            </a:r>
          </a:p>
          <a:p>
            <a:pPr marL="0" marR="0" lvl="0" indent="0" algn="just" defTabSz="914400" rtl="0" eaLnBrk="0" fontAlgn="base" latinLnBrk="0" hangingPunct="0">
              <a:lnSpc>
                <a:spcPct val="100000"/>
              </a:lnSpc>
              <a:spcBef>
                <a:spcPct val="0"/>
              </a:spcBef>
              <a:spcAft>
                <a:spcPct val="0"/>
              </a:spcAft>
              <a:buClrTx/>
              <a:buSzTx/>
              <a:buFontTx/>
              <a:buNone/>
              <a:tabLst/>
            </a:pPr>
            <a:endParaRPr lang="it-IT" altLang="it-IT" sz="2000" b="1" dirty="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L’impiego </a:t>
            </a:r>
            <a:r>
              <a:rPr kumimoji="0" lang="it-IT" altLang="it-IT"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dei prodotti fitosanitari revocati da parte degli utilizzatori finali è consentito non oltre il </a:t>
            </a:r>
            <a:r>
              <a:rPr kumimoji="0" lang="it-IT" altLang="it-IT"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 novembre 2022.</a:t>
            </a:r>
            <a:endParaRPr kumimoji="0" lang="it-IT" altLang="it-IT" sz="2000" b="1" i="0" u="none" strike="noStrike" cap="none" normalizeH="0" baseline="0" dirty="0">
              <a:ln>
                <a:noFill/>
              </a:ln>
              <a:solidFill>
                <a:schemeClr val="tx1"/>
              </a:solidFill>
              <a:effectLst/>
            </a:endParaRPr>
          </a:p>
        </p:txBody>
      </p:sp>
      <p:sp>
        <p:nvSpPr>
          <p:cNvPr id="4" name="CasellaDiTesto 3">
            <a:extLst>
              <a:ext uri="{FF2B5EF4-FFF2-40B4-BE49-F238E27FC236}">
                <a16:creationId xmlns:a16="http://schemas.microsoft.com/office/drawing/2014/main" id="{EC7C2A26-EE0B-4D7D-80D9-E558F23F043D}"/>
              </a:ext>
            </a:extLst>
          </p:cNvPr>
          <p:cNvSpPr txBox="1"/>
          <p:nvPr/>
        </p:nvSpPr>
        <p:spPr>
          <a:xfrm>
            <a:off x="1055669" y="1202345"/>
            <a:ext cx="157451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Fosmet</a:t>
            </a:r>
            <a:endParaRPr kumimoji="0" lang="it-IT" altLang="it-IT" sz="2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6560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90172" y="1100325"/>
            <a:ext cx="3898824" cy="523220"/>
          </a:xfrm>
          <a:prstGeom prst="rect">
            <a:avLst/>
          </a:prstGeom>
          <a:solidFill>
            <a:srgbClr val="00B050"/>
          </a:solidFill>
          <a:ln>
            <a:solidFill>
              <a:srgbClr val="FF0000"/>
            </a:solidFill>
          </a:ln>
        </p:spPr>
        <p:txBody>
          <a:bodyPr wrap="none">
            <a:spAutoFit/>
          </a:bodyPr>
          <a:lstStyle/>
          <a:p>
            <a:pPr lvl="0">
              <a:spcAft>
                <a:spcPts val="0"/>
              </a:spcAft>
            </a:pPr>
            <a:r>
              <a:rPr lang="it-IT" sz="2800" b="1" dirty="0">
                <a:latin typeface="Calibri" panose="020F0502020204030204" pitchFamily="34" charset="0"/>
                <a:ea typeface="Calibri" panose="020F0502020204030204" pitchFamily="34" charset="0"/>
              </a:rPr>
              <a:t>Ora diciamo qualcosa su:</a:t>
            </a:r>
            <a:endParaRPr lang="it-IT" sz="2800" b="1" u="sng" dirty="0">
              <a:latin typeface="Calibri" panose="020F0502020204030204" pitchFamily="34" charset="0"/>
              <a:ea typeface="Calibri" panose="020F0502020204030204" pitchFamily="34" charset="0"/>
            </a:endParaRPr>
          </a:p>
        </p:txBody>
      </p:sp>
      <p:pic>
        <p:nvPicPr>
          <p:cNvPr id="2052" name="Picture 4" descr="Cartello Pericolo Lavori in Corso - Sicurezza Sh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050" y="2554998"/>
            <a:ext cx="4762500"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77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54186" y="233487"/>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possibili strategie future</a:t>
            </a:r>
          </a:p>
        </p:txBody>
      </p:sp>
      <p:sp>
        <p:nvSpPr>
          <p:cNvPr id="7" name="Rettangolo 6"/>
          <p:cNvSpPr/>
          <p:nvPr/>
        </p:nvSpPr>
        <p:spPr bwMode="auto">
          <a:xfrm>
            <a:off x="1951038" y="3343346"/>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452127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4521270"/>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452127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4521270"/>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o 73"/>
          <p:cNvGrpSpPr>
            <a:grpSpLocks/>
          </p:cNvGrpSpPr>
          <p:nvPr/>
        </p:nvGrpSpPr>
        <p:grpSpPr bwMode="auto">
          <a:xfrm>
            <a:off x="7737475" y="4521270"/>
            <a:ext cx="1993900" cy="465138"/>
            <a:chOff x="6286512" y="4106235"/>
            <a:chExt cx="1994483" cy="465773"/>
          </a:xfrm>
        </p:grpSpPr>
        <p:pic>
          <p:nvPicPr>
            <p:cNvPr id="13"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ttangolo 22"/>
          <p:cNvSpPr>
            <a:spLocks noChangeArrowheads="1"/>
          </p:cNvSpPr>
          <p:nvPr/>
        </p:nvSpPr>
        <p:spPr bwMode="auto">
          <a:xfrm rot="-5400000">
            <a:off x="1087438" y="3945008"/>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18" name="Figura a mano libera 17"/>
          <p:cNvSpPr/>
          <p:nvPr/>
        </p:nvSpPr>
        <p:spPr bwMode="auto">
          <a:xfrm>
            <a:off x="1971676" y="4367283"/>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1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339255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337827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337827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igura a mano libera 21"/>
          <p:cNvSpPr/>
          <p:nvPr/>
        </p:nvSpPr>
        <p:spPr bwMode="auto">
          <a:xfrm>
            <a:off x="5807075" y="3419545"/>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23" name="Gruppo 85"/>
          <p:cNvGrpSpPr>
            <a:grpSpLocks/>
          </p:cNvGrpSpPr>
          <p:nvPr/>
        </p:nvGrpSpPr>
        <p:grpSpPr bwMode="auto">
          <a:xfrm>
            <a:off x="2022476" y="4994345"/>
            <a:ext cx="8537575" cy="420688"/>
            <a:chOff x="498475" y="3775075"/>
            <a:chExt cx="8537575" cy="420688"/>
          </a:xfrm>
        </p:grpSpPr>
        <p:grpSp>
          <p:nvGrpSpPr>
            <p:cNvPr id="24" name="Group 2"/>
            <p:cNvGrpSpPr>
              <a:grpSpLocks/>
            </p:cNvGrpSpPr>
            <p:nvPr/>
          </p:nvGrpSpPr>
          <p:grpSpPr bwMode="auto">
            <a:xfrm>
              <a:off x="498475" y="3835400"/>
              <a:ext cx="8537575" cy="360363"/>
              <a:chOff x="158" y="300"/>
              <a:chExt cx="5513" cy="227"/>
            </a:xfrm>
          </p:grpSpPr>
          <p:sp>
            <p:nvSpPr>
              <p:cNvPr id="37"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38"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9"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0"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1"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2"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3"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4"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5"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6"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7"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48"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25" name="Figura a mano libera 24"/>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26"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27"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28"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29"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30"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31"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32"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33"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34"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5"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6"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grpSp>
        <p:nvGrpSpPr>
          <p:cNvPr id="49" name="Gruppo 87"/>
          <p:cNvGrpSpPr>
            <a:grpSpLocks/>
          </p:cNvGrpSpPr>
          <p:nvPr/>
        </p:nvGrpSpPr>
        <p:grpSpPr bwMode="auto">
          <a:xfrm>
            <a:off x="1597025" y="5432496"/>
            <a:ext cx="8967788" cy="1223963"/>
            <a:chOff x="73026" y="4213225"/>
            <a:chExt cx="8967787" cy="1223963"/>
          </a:xfrm>
        </p:grpSpPr>
        <p:sp>
          <p:nvSpPr>
            <p:cNvPr id="50" name="Rettangolo 49"/>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51" name="Gruppo 86"/>
            <p:cNvGrpSpPr>
              <a:grpSpLocks/>
            </p:cNvGrpSpPr>
            <p:nvPr/>
          </p:nvGrpSpPr>
          <p:grpSpPr bwMode="auto">
            <a:xfrm>
              <a:off x="73026" y="4243388"/>
              <a:ext cx="8961437" cy="1159742"/>
              <a:chOff x="73026" y="4243388"/>
              <a:chExt cx="8961437" cy="1159742"/>
            </a:xfrm>
          </p:grpSpPr>
          <p:sp>
            <p:nvSpPr>
              <p:cNvPr id="52"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53" name="Gruppo 80"/>
              <p:cNvGrpSpPr>
                <a:grpSpLocks/>
              </p:cNvGrpSpPr>
              <p:nvPr/>
            </p:nvGrpSpPr>
            <p:grpSpPr bwMode="auto">
              <a:xfrm>
                <a:off x="7595375" y="4909666"/>
                <a:ext cx="1368089" cy="325454"/>
                <a:chOff x="7358063" y="5715000"/>
                <a:chExt cx="1684337" cy="325438"/>
              </a:xfrm>
            </p:grpSpPr>
            <p:pic>
              <p:nvPicPr>
                <p:cNvPr id="65"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6"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7"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54"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5"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6"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7" name="Parentesi graffa chiusa 56"/>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8" name="Parentesi graffa chiusa 57"/>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9" name="Parentesi graffa chiusa 58"/>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60" name="Parentesi graffa chiusa 59"/>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61" name="CasellaDiTesto 60"/>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62"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63"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4"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72" name="CasellaDiTesto 71"/>
          <p:cNvSpPr txBox="1"/>
          <p:nvPr/>
        </p:nvSpPr>
        <p:spPr>
          <a:xfrm rot="16200000">
            <a:off x="3120825" y="2724237"/>
            <a:ext cx="1437125" cy="338554"/>
          </a:xfrm>
          <a:prstGeom prst="rect">
            <a:avLst/>
          </a:prstGeom>
          <a:solidFill>
            <a:schemeClr val="bg1"/>
          </a:solidFill>
          <a:ln>
            <a:solidFill>
              <a:srgbClr val="FF0000"/>
            </a:solidFill>
          </a:ln>
        </p:spPr>
        <p:txBody>
          <a:bodyPr wrap="none" rtlCol="0">
            <a:spAutoFit/>
          </a:bodyPr>
          <a:lstStyle/>
          <a:p>
            <a:r>
              <a:rPr lang="it-IT" sz="1600" b="1" i="1" dirty="0" err="1"/>
              <a:t>attract</a:t>
            </a:r>
            <a:r>
              <a:rPr lang="it-IT" sz="1600" b="1" i="1" dirty="0"/>
              <a:t> and </a:t>
            </a:r>
            <a:r>
              <a:rPr lang="it-IT" sz="1600" b="1" i="1" dirty="0" err="1"/>
              <a:t>kill</a:t>
            </a:r>
            <a:endParaRPr lang="it-IT" sz="1600" b="1" i="1" dirty="0"/>
          </a:p>
        </p:txBody>
      </p:sp>
      <p:cxnSp>
        <p:nvCxnSpPr>
          <p:cNvPr id="73" name="Connettore 2 72"/>
          <p:cNvCxnSpPr/>
          <p:nvPr/>
        </p:nvCxnSpPr>
        <p:spPr>
          <a:xfrm>
            <a:off x="3853453" y="3600695"/>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p:cNvCxnSpPr/>
          <p:nvPr/>
        </p:nvCxnSpPr>
        <p:spPr>
          <a:xfrm>
            <a:off x="6037096" y="3846773"/>
            <a:ext cx="0" cy="627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Parentesi graffa chiusa 76"/>
          <p:cNvSpPr/>
          <p:nvPr/>
        </p:nvSpPr>
        <p:spPr>
          <a:xfrm rot="16200000">
            <a:off x="7133226" y="268902"/>
            <a:ext cx="556359" cy="277674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78" name="Connettore diritto 77"/>
          <p:cNvCxnSpPr/>
          <p:nvPr/>
        </p:nvCxnSpPr>
        <p:spPr>
          <a:xfrm flipH="1" flipV="1">
            <a:off x="8805441" y="1935456"/>
            <a:ext cx="6674" cy="292772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9" name="CasellaDiTesto 78"/>
          <p:cNvSpPr txBox="1"/>
          <p:nvPr/>
        </p:nvSpPr>
        <p:spPr>
          <a:xfrm rot="16200000">
            <a:off x="4521083" y="2295065"/>
            <a:ext cx="3003899" cy="338554"/>
          </a:xfrm>
          <a:prstGeom prst="rect">
            <a:avLst/>
          </a:prstGeom>
          <a:solidFill>
            <a:schemeClr val="bg1"/>
          </a:solidFill>
          <a:ln>
            <a:solidFill>
              <a:srgbClr val="FF0000"/>
            </a:solidFill>
          </a:ln>
        </p:spPr>
        <p:txBody>
          <a:bodyPr wrap="none" rtlCol="0">
            <a:spAutoFit/>
          </a:bodyPr>
          <a:lstStyle/>
          <a:p>
            <a:r>
              <a:rPr lang="it-IT" sz="1600" b="1" i="1" dirty="0"/>
              <a:t>Prodotti repellenti-</a:t>
            </a:r>
            <a:r>
              <a:rPr lang="it-IT" sz="1600" b="1" i="1" dirty="0" err="1"/>
              <a:t>antideponenti</a:t>
            </a:r>
            <a:endParaRPr lang="it-IT" sz="1600" b="1" i="1" dirty="0"/>
          </a:p>
        </p:txBody>
      </p:sp>
      <p:sp>
        <p:nvSpPr>
          <p:cNvPr id="70" name="Rettangolo 69"/>
          <p:cNvSpPr/>
          <p:nvPr/>
        </p:nvSpPr>
        <p:spPr>
          <a:xfrm>
            <a:off x="554186" y="919051"/>
            <a:ext cx="4244976" cy="954107"/>
          </a:xfrm>
          <a:prstGeom prst="rect">
            <a:avLst/>
          </a:prstGeom>
          <a:no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Controllare la mosca già a partire dalla primavera?</a:t>
            </a:r>
          </a:p>
        </p:txBody>
      </p:sp>
    </p:spTree>
    <p:extLst>
      <p:ext uri="{BB962C8B-B14F-4D97-AF65-F5344CB8AC3E}">
        <p14:creationId xmlns:p14="http://schemas.microsoft.com/office/powerpoint/2010/main" val="714735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4186" y="206192"/>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possibili strategie future</a:t>
            </a:r>
          </a:p>
        </p:txBody>
      </p:sp>
      <p:pic>
        <p:nvPicPr>
          <p:cNvPr id="5" name="Immagine 4"/>
          <p:cNvPicPr>
            <a:picLocks noChangeAspect="1"/>
          </p:cNvPicPr>
          <p:nvPr/>
        </p:nvPicPr>
        <p:blipFill>
          <a:blip r:embed="rId3"/>
          <a:stretch>
            <a:fillRect/>
          </a:stretch>
        </p:blipFill>
        <p:spPr>
          <a:xfrm>
            <a:off x="6068295" y="836497"/>
            <a:ext cx="5679704" cy="3533349"/>
          </a:xfrm>
          <a:prstGeom prst="rect">
            <a:avLst/>
          </a:prstGeom>
        </p:spPr>
      </p:pic>
      <p:pic>
        <p:nvPicPr>
          <p:cNvPr id="6" name="Immagine 5"/>
          <p:cNvPicPr>
            <a:picLocks noChangeAspect="1"/>
          </p:cNvPicPr>
          <p:nvPr/>
        </p:nvPicPr>
        <p:blipFill>
          <a:blip r:embed="rId4"/>
          <a:stretch>
            <a:fillRect/>
          </a:stretch>
        </p:blipFill>
        <p:spPr>
          <a:xfrm>
            <a:off x="10424024" y="4369846"/>
            <a:ext cx="1323975" cy="333375"/>
          </a:xfrm>
          <a:prstGeom prst="rect">
            <a:avLst/>
          </a:prstGeom>
        </p:spPr>
      </p:pic>
      <p:pic>
        <p:nvPicPr>
          <p:cNvPr id="3" name="Immagine 2"/>
          <p:cNvPicPr>
            <a:picLocks noChangeAspect="1"/>
          </p:cNvPicPr>
          <p:nvPr/>
        </p:nvPicPr>
        <p:blipFill>
          <a:blip r:embed="rId5"/>
          <a:stretch>
            <a:fillRect/>
          </a:stretch>
        </p:blipFill>
        <p:spPr>
          <a:xfrm>
            <a:off x="115084" y="3874672"/>
            <a:ext cx="5856960" cy="2743801"/>
          </a:xfrm>
          <a:prstGeom prst="rect">
            <a:avLst/>
          </a:prstGeom>
        </p:spPr>
      </p:pic>
      <p:sp>
        <p:nvSpPr>
          <p:cNvPr id="7" name="Rettangolo 6"/>
          <p:cNvSpPr/>
          <p:nvPr/>
        </p:nvSpPr>
        <p:spPr>
          <a:xfrm>
            <a:off x="554186" y="919051"/>
            <a:ext cx="4244976" cy="954107"/>
          </a:xfrm>
          <a:prstGeom prst="rect">
            <a:avLst/>
          </a:prstGeom>
          <a:noFill/>
          <a:ln>
            <a:solidFill>
              <a:srgbClr val="FF0000"/>
            </a:solidFill>
          </a:ln>
        </p:spPr>
        <p:txBody>
          <a:bodyPr wrap="square">
            <a:spAutoFit/>
          </a:bodyPr>
          <a:lstStyle/>
          <a:p>
            <a:pPr algn="ctr">
              <a:spcAft>
                <a:spcPts val="0"/>
              </a:spcAft>
            </a:pPr>
            <a:r>
              <a:rPr lang="it-IT" sz="2800" b="1" dirty="0">
                <a:ea typeface="Calibri" panose="020F0502020204030204" pitchFamily="34" charset="0"/>
              </a:rPr>
              <a:t>Utilizzare la strategia </a:t>
            </a:r>
          </a:p>
          <a:p>
            <a:pPr algn="ctr">
              <a:spcAft>
                <a:spcPts val="0"/>
              </a:spcAft>
            </a:pPr>
            <a:r>
              <a:rPr lang="it-IT" sz="2800" b="1" i="1" dirty="0" err="1">
                <a:ea typeface="Calibri" panose="020F0502020204030204" pitchFamily="34" charset="0"/>
              </a:rPr>
              <a:t>push</a:t>
            </a:r>
            <a:r>
              <a:rPr lang="it-IT" sz="2800" b="1" i="1" dirty="0">
                <a:ea typeface="Calibri" panose="020F0502020204030204" pitchFamily="34" charset="0"/>
              </a:rPr>
              <a:t>-pull </a:t>
            </a:r>
            <a:r>
              <a:rPr lang="it-IT" sz="2800" b="1" dirty="0">
                <a:ea typeface="Calibri" panose="020F0502020204030204" pitchFamily="34" charset="0"/>
              </a:rPr>
              <a:t>?</a:t>
            </a:r>
          </a:p>
        </p:txBody>
      </p:sp>
    </p:spTree>
    <p:extLst>
      <p:ext uri="{BB962C8B-B14F-4D97-AF65-F5344CB8AC3E}">
        <p14:creationId xmlns:p14="http://schemas.microsoft.com/office/powerpoint/2010/main" val="113649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4186" y="327490"/>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possibili strategie future</a:t>
            </a:r>
          </a:p>
        </p:txBody>
      </p:sp>
      <p:pic>
        <p:nvPicPr>
          <p:cNvPr id="43" name="Immagine 42"/>
          <p:cNvPicPr>
            <a:picLocks noChangeAspect="1"/>
          </p:cNvPicPr>
          <p:nvPr/>
        </p:nvPicPr>
        <p:blipFill>
          <a:blip r:embed="rId2"/>
          <a:stretch>
            <a:fillRect/>
          </a:stretch>
        </p:blipFill>
        <p:spPr>
          <a:xfrm>
            <a:off x="1623010" y="2278000"/>
            <a:ext cx="8753475" cy="3581400"/>
          </a:xfrm>
          <a:prstGeom prst="rect">
            <a:avLst/>
          </a:prstGeom>
        </p:spPr>
      </p:pic>
      <p:pic>
        <p:nvPicPr>
          <p:cNvPr id="4" name="Immagine 3"/>
          <p:cNvPicPr>
            <a:picLocks noChangeAspect="1"/>
          </p:cNvPicPr>
          <p:nvPr/>
        </p:nvPicPr>
        <p:blipFill>
          <a:blip r:embed="rId3"/>
          <a:stretch>
            <a:fillRect/>
          </a:stretch>
        </p:blipFill>
        <p:spPr>
          <a:xfrm>
            <a:off x="3336772" y="5893353"/>
            <a:ext cx="1033910" cy="861592"/>
          </a:xfrm>
          <a:prstGeom prst="rect">
            <a:avLst/>
          </a:prstGeom>
        </p:spPr>
      </p:pic>
      <p:sp>
        <p:nvSpPr>
          <p:cNvPr id="5" name="Rettangolo 4">
            <a:extLst>
              <a:ext uri="{FF2B5EF4-FFF2-40B4-BE49-F238E27FC236}">
                <a16:creationId xmlns:a16="http://schemas.microsoft.com/office/drawing/2014/main" id="{1C3C0565-0127-477E-BBA3-627FD2F66501}"/>
              </a:ext>
            </a:extLst>
          </p:cNvPr>
          <p:cNvSpPr/>
          <p:nvPr/>
        </p:nvSpPr>
        <p:spPr>
          <a:xfrm>
            <a:off x="614120" y="1332646"/>
            <a:ext cx="11028218" cy="954107"/>
          </a:xfrm>
          <a:prstGeom prst="rect">
            <a:avLst/>
          </a:prstGeom>
          <a:noFill/>
          <a:ln>
            <a:noFill/>
          </a:ln>
        </p:spPr>
        <p:txBody>
          <a:bodyPr wrap="square">
            <a:spAutoFit/>
          </a:bodyPr>
          <a:lstStyle/>
          <a:p>
            <a:pPr algn="ctr">
              <a:spcAft>
                <a:spcPts val="0"/>
              </a:spcAft>
            </a:pPr>
            <a:r>
              <a:rPr lang="it-IT" sz="2800" dirty="0">
                <a:ea typeface="Calibri" panose="020F0502020204030204" pitchFamily="34" charset="0"/>
              </a:rPr>
              <a:t>Fare </a:t>
            </a:r>
            <a:r>
              <a:rPr lang="it-IT" sz="2800" b="1" u="sng" dirty="0">
                <a:ea typeface="Calibri" panose="020F0502020204030204" pitchFamily="34" charset="0"/>
              </a:rPr>
              <a:t>prevenzione</a:t>
            </a:r>
            <a:r>
              <a:rPr lang="it-IT" sz="2800" dirty="0">
                <a:ea typeface="Calibri" panose="020F0502020204030204" pitchFamily="34" charset="0"/>
              </a:rPr>
              <a:t> a partire dalla </a:t>
            </a:r>
            <a:r>
              <a:rPr lang="it-IT" sz="2800" b="1" u="sng" dirty="0">
                <a:ea typeface="Calibri" panose="020F0502020204030204" pitchFamily="34" charset="0"/>
              </a:rPr>
              <a:t>prima generazione annuale</a:t>
            </a:r>
            <a:r>
              <a:rPr lang="it-IT" sz="2800" dirty="0">
                <a:ea typeface="Calibri" panose="020F0502020204030204" pitchFamily="34" charset="0"/>
              </a:rPr>
              <a:t>, quella che, </a:t>
            </a:r>
            <a:r>
              <a:rPr lang="it-IT" sz="2800" b="1" u="sng" dirty="0">
                <a:ea typeface="Calibri" panose="020F0502020204030204" pitchFamily="34" charset="0"/>
              </a:rPr>
              <a:t>in primavera</a:t>
            </a:r>
            <a:r>
              <a:rPr lang="it-IT" sz="2800" dirty="0">
                <a:ea typeface="Calibri" panose="020F0502020204030204" pitchFamily="34" charset="0"/>
              </a:rPr>
              <a:t>, vola, si riproduce e ovidepone sulle olive residuali </a:t>
            </a:r>
          </a:p>
        </p:txBody>
      </p:sp>
      <p:sp>
        <p:nvSpPr>
          <p:cNvPr id="7" name="CasellaDiTesto 6">
            <a:extLst>
              <a:ext uri="{FF2B5EF4-FFF2-40B4-BE49-F238E27FC236}">
                <a16:creationId xmlns:a16="http://schemas.microsoft.com/office/drawing/2014/main" id="{C16D118C-EB0A-4B69-BBE0-C318E31E875D}"/>
              </a:ext>
            </a:extLst>
          </p:cNvPr>
          <p:cNvSpPr txBox="1"/>
          <p:nvPr/>
        </p:nvSpPr>
        <p:spPr>
          <a:xfrm>
            <a:off x="4209833" y="6144222"/>
            <a:ext cx="875875" cy="369332"/>
          </a:xfrm>
          <a:prstGeom prst="rect">
            <a:avLst/>
          </a:prstGeom>
          <a:noFill/>
        </p:spPr>
        <p:txBody>
          <a:bodyPr wrap="square">
            <a:spAutoFit/>
          </a:bodyPr>
          <a:lstStyle/>
          <a:p>
            <a:r>
              <a:rPr lang="it-IT" sz="1800" dirty="0">
                <a:ea typeface="Calibri" panose="020F0502020204030204" pitchFamily="34" charset="0"/>
              </a:rPr>
              <a:t>oppure</a:t>
            </a:r>
            <a:endParaRPr lang="it-IT" dirty="0"/>
          </a:p>
        </p:txBody>
      </p:sp>
    </p:spTree>
    <p:extLst>
      <p:ext uri="{BB962C8B-B14F-4D97-AF65-F5344CB8AC3E}">
        <p14:creationId xmlns:p14="http://schemas.microsoft.com/office/powerpoint/2010/main" val="3817813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93816" y="2078182"/>
            <a:ext cx="1510146" cy="119149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4017813" y="2078177"/>
            <a:ext cx="1510146" cy="119149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7550725" y="1787236"/>
            <a:ext cx="2175164" cy="184265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7869381" y="2147452"/>
            <a:ext cx="1510146" cy="119149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2957795" y="2440763"/>
            <a:ext cx="713657" cy="369332"/>
          </a:xfrm>
          <a:prstGeom prst="rect">
            <a:avLst/>
          </a:prstGeom>
          <a:noFill/>
        </p:spPr>
        <p:txBody>
          <a:bodyPr wrap="none" rtlCol="0">
            <a:spAutoFit/>
          </a:bodyPr>
          <a:lstStyle/>
          <a:p>
            <a:r>
              <a:rPr lang="it-IT" b="1" dirty="0"/>
              <a:t>PUSH</a:t>
            </a:r>
          </a:p>
        </p:txBody>
      </p:sp>
      <p:sp>
        <p:nvSpPr>
          <p:cNvPr id="7" name="CasellaDiTesto 6"/>
          <p:cNvSpPr txBox="1"/>
          <p:nvPr/>
        </p:nvSpPr>
        <p:spPr>
          <a:xfrm>
            <a:off x="4454085" y="2482327"/>
            <a:ext cx="654346" cy="369332"/>
          </a:xfrm>
          <a:prstGeom prst="rect">
            <a:avLst/>
          </a:prstGeom>
          <a:noFill/>
        </p:spPr>
        <p:txBody>
          <a:bodyPr wrap="none" rtlCol="0">
            <a:spAutoFit/>
          </a:bodyPr>
          <a:lstStyle/>
          <a:p>
            <a:r>
              <a:rPr lang="it-IT" b="1" dirty="0"/>
              <a:t>PULL</a:t>
            </a:r>
          </a:p>
        </p:txBody>
      </p:sp>
      <p:sp>
        <p:nvSpPr>
          <p:cNvPr id="8" name="CasellaDiTesto 7"/>
          <p:cNvSpPr txBox="1"/>
          <p:nvPr/>
        </p:nvSpPr>
        <p:spPr>
          <a:xfrm>
            <a:off x="8281479" y="2558530"/>
            <a:ext cx="713657" cy="369332"/>
          </a:xfrm>
          <a:prstGeom prst="rect">
            <a:avLst/>
          </a:prstGeom>
          <a:noFill/>
        </p:spPr>
        <p:txBody>
          <a:bodyPr wrap="none" rtlCol="0">
            <a:spAutoFit/>
          </a:bodyPr>
          <a:lstStyle/>
          <a:p>
            <a:r>
              <a:rPr lang="it-IT" b="1" dirty="0"/>
              <a:t>PUSH</a:t>
            </a:r>
          </a:p>
        </p:txBody>
      </p:sp>
      <p:sp>
        <p:nvSpPr>
          <p:cNvPr id="9" name="CasellaDiTesto 8"/>
          <p:cNvSpPr txBox="1"/>
          <p:nvPr/>
        </p:nvSpPr>
        <p:spPr>
          <a:xfrm>
            <a:off x="8333360" y="1775744"/>
            <a:ext cx="654346" cy="369332"/>
          </a:xfrm>
          <a:prstGeom prst="rect">
            <a:avLst/>
          </a:prstGeom>
          <a:noFill/>
        </p:spPr>
        <p:txBody>
          <a:bodyPr wrap="none" rtlCol="0">
            <a:spAutoFit/>
          </a:bodyPr>
          <a:lstStyle/>
          <a:p>
            <a:r>
              <a:rPr lang="it-IT" b="1" dirty="0"/>
              <a:t>PULL</a:t>
            </a:r>
          </a:p>
        </p:txBody>
      </p:sp>
      <p:sp>
        <p:nvSpPr>
          <p:cNvPr id="10" name="CasellaDiTesto 9"/>
          <p:cNvSpPr txBox="1"/>
          <p:nvPr/>
        </p:nvSpPr>
        <p:spPr>
          <a:xfrm>
            <a:off x="1794005" y="5114701"/>
            <a:ext cx="4438587" cy="369332"/>
          </a:xfrm>
          <a:prstGeom prst="rect">
            <a:avLst/>
          </a:prstGeom>
          <a:noFill/>
        </p:spPr>
        <p:txBody>
          <a:bodyPr wrap="none" rtlCol="0">
            <a:spAutoFit/>
          </a:bodyPr>
          <a:lstStyle/>
          <a:p>
            <a:r>
              <a:rPr lang="it-IT" b="1" dirty="0"/>
              <a:t>PUSH:  </a:t>
            </a:r>
            <a:r>
              <a:rPr lang="it-IT" dirty="0"/>
              <a:t>caolino, sali di rame, zeoliti, bentonite</a:t>
            </a:r>
          </a:p>
        </p:txBody>
      </p:sp>
      <p:sp>
        <p:nvSpPr>
          <p:cNvPr id="11" name="CasellaDiTesto 10"/>
          <p:cNvSpPr txBox="1"/>
          <p:nvPr/>
        </p:nvSpPr>
        <p:spPr>
          <a:xfrm>
            <a:off x="1780150" y="5724296"/>
            <a:ext cx="6553211" cy="646331"/>
          </a:xfrm>
          <a:prstGeom prst="rect">
            <a:avLst/>
          </a:prstGeom>
          <a:noFill/>
        </p:spPr>
        <p:txBody>
          <a:bodyPr wrap="square" rtlCol="0">
            <a:spAutoFit/>
          </a:bodyPr>
          <a:lstStyle/>
          <a:p>
            <a:r>
              <a:rPr lang="it-IT" b="1" dirty="0"/>
              <a:t>PULL:  </a:t>
            </a:r>
            <a:r>
              <a:rPr lang="it-IT" dirty="0"/>
              <a:t>dispositivi </a:t>
            </a:r>
            <a:r>
              <a:rPr lang="it-IT" i="1" dirty="0" err="1"/>
              <a:t>attract</a:t>
            </a:r>
            <a:r>
              <a:rPr lang="it-IT" i="1" dirty="0"/>
              <a:t> and </a:t>
            </a:r>
            <a:r>
              <a:rPr lang="it-IT" i="1" dirty="0" err="1"/>
              <a:t>kill</a:t>
            </a:r>
            <a:r>
              <a:rPr lang="it-IT" i="1" dirty="0"/>
              <a:t> </a:t>
            </a:r>
            <a:r>
              <a:rPr lang="it-IT" dirty="0"/>
              <a:t>(</a:t>
            </a:r>
            <a:r>
              <a:rPr lang="it-IT" dirty="0" err="1"/>
              <a:t>Flypack</a:t>
            </a:r>
            <a:r>
              <a:rPr lang="it-IT" dirty="0"/>
              <a:t>, </a:t>
            </a:r>
            <a:r>
              <a:rPr lang="it-IT" dirty="0" err="1"/>
              <a:t>EcoTrap</a:t>
            </a:r>
            <a:r>
              <a:rPr lang="it-IT" dirty="0"/>
              <a:t>) oppure </a:t>
            </a:r>
          </a:p>
          <a:p>
            <a:r>
              <a:rPr lang="it-IT" dirty="0"/>
              <a:t>             esca pronta (</a:t>
            </a:r>
            <a:r>
              <a:rPr lang="it-IT" dirty="0" err="1"/>
              <a:t>Spyntor</a:t>
            </a:r>
            <a:r>
              <a:rPr lang="it-IT" dirty="0"/>
              <a:t> </a:t>
            </a:r>
            <a:r>
              <a:rPr lang="it-IT" dirty="0" err="1"/>
              <a:t>Fly</a:t>
            </a:r>
            <a:r>
              <a:rPr lang="it-IT" dirty="0"/>
              <a:t>)</a:t>
            </a:r>
          </a:p>
        </p:txBody>
      </p:sp>
      <p:sp>
        <p:nvSpPr>
          <p:cNvPr id="12" name="CasellaDiTesto 11"/>
          <p:cNvSpPr txBox="1"/>
          <p:nvPr/>
        </p:nvSpPr>
        <p:spPr>
          <a:xfrm>
            <a:off x="3505200" y="983670"/>
            <a:ext cx="1204176" cy="400110"/>
          </a:xfrm>
          <a:prstGeom prst="rect">
            <a:avLst/>
          </a:prstGeom>
          <a:noFill/>
        </p:spPr>
        <p:txBody>
          <a:bodyPr wrap="none" rtlCol="0">
            <a:spAutoFit/>
          </a:bodyPr>
          <a:lstStyle/>
          <a:p>
            <a:r>
              <a:rPr lang="it-IT" sz="2000" b="1" dirty="0"/>
              <a:t>Schema 1</a:t>
            </a:r>
          </a:p>
        </p:txBody>
      </p:sp>
      <p:sp>
        <p:nvSpPr>
          <p:cNvPr id="13" name="CasellaDiTesto 12"/>
          <p:cNvSpPr txBox="1"/>
          <p:nvPr/>
        </p:nvSpPr>
        <p:spPr>
          <a:xfrm>
            <a:off x="7938663" y="983665"/>
            <a:ext cx="1204176" cy="400110"/>
          </a:xfrm>
          <a:prstGeom prst="rect">
            <a:avLst/>
          </a:prstGeom>
          <a:noFill/>
        </p:spPr>
        <p:txBody>
          <a:bodyPr wrap="none" rtlCol="0">
            <a:spAutoFit/>
          </a:bodyPr>
          <a:lstStyle/>
          <a:p>
            <a:r>
              <a:rPr lang="it-IT" sz="2000" b="1" dirty="0"/>
              <a:t>Schema 2</a:t>
            </a:r>
          </a:p>
        </p:txBody>
      </p:sp>
      <p:sp>
        <p:nvSpPr>
          <p:cNvPr id="14" name="CasellaDiTesto 13"/>
          <p:cNvSpPr txBox="1"/>
          <p:nvPr/>
        </p:nvSpPr>
        <p:spPr>
          <a:xfrm>
            <a:off x="7827816" y="4893299"/>
            <a:ext cx="1898073" cy="1477328"/>
          </a:xfrm>
          <a:prstGeom prst="rect">
            <a:avLst/>
          </a:prstGeom>
          <a:noFill/>
        </p:spPr>
        <p:txBody>
          <a:bodyPr wrap="square" rtlCol="0">
            <a:spAutoFit/>
          </a:bodyPr>
          <a:lstStyle/>
          <a:p>
            <a:pPr algn="ctr"/>
            <a:r>
              <a:rPr lang="it-IT" b="1" dirty="0"/>
              <a:t>La scelta dei formulati da utilizzare è della singola</a:t>
            </a:r>
          </a:p>
          <a:p>
            <a:pPr algn="ctr"/>
            <a:r>
              <a:rPr lang="it-IT" b="1" dirty="0"/>
              <a:t>azienda</a:t>
            </a:r>
          </a:p>
        </p:txBody>
      </p:sp>
      <p:sp>
        <p:nvSpPr>
          <p:cNvPr id="15" name="Parentesi graffa chiusa 14"/>
          <p:cNvSpPr/>
          <p:nvPr/>
        </p:nvSpPr>
        <p:spPr bwMode="auto">
          <a:xfrm>
            <a:off x="7425888" y="5073409"/>
            <a:ext cx="443492" cy="1304464"/>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sz="4200">
              <a:solidFill>
                <a:srgbClr val="000000"/>
              </a:solidFill>
              <a:latin typeface="Gill Sans" charset="0"/>
              <a:ea typeface="ヒラギノ角ゴ ProN W3" charset="-128"/>
              <a:cs typeface="ヒラギノ角ゴ ProN W3" charset="-128"/>
              <a:sym typeface="Gill Sans" charset="0"/>
            </a:endParaRPr>
          </a:p>
        </p:txBody>
      </p:sp>
      <p:cxnSp>
        <p:nvCxnSpPr>
          <p:cNvPr id="17" name="Connettore diritto 16"/>
          <p:cNvCxnSpPr/>
          <p:nvPr/>
        </p:nvCxnSpPr>
        <p:spPr>
          <a:xfrm>
            <a:off x="1288473" y="4156364"/>
            <a:ext cx="9739745"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874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772404" y="710111"/>
            <a:ext cx="5772150" cy="4314825"/>
          </a:xfrm>
          <a:prstGeom prst="rect">
            <a:avLst/>
          </a:prstGeom>
        </p:spPr>
      </p:pic>
      <p:sp>
        <p:nvSpPr>
          <p:cNvPr id="3" name="CasellaDiTesto 18"/>
          <p:cNvSpPr txBox="1">
            <a:spLocks noChangeArrowheads="1"/>
          </p:cNvSpPr>
          <p:nvPr/>
        </p:nvSpPr>
        <p:spPr bwMode="auto">
          <a:xfrm>
            <a:off x="5144002" y="5649216"/>
            <a:ext cx="69356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buFont typeface="Arial" panose="020B0604020202020204" pitchFamily="34" charset="0"/>
              <a:buChar char="•"/>
            </a:pPr>
            <a:r>
              <a:rPr lang="it-IT" altLang="it-IT" sz="2000" b="1" dirty="0">
                <a:latin typeface="Calibri" panose="020F0502020204030204" pitchFamily="34" charset="0"/>
                <a:cs typeface="Calibri" panose="020F0502020204030204" pitchFamily="34" charset="0"/>
              </a:rPr>
              <a:t>07/07/2021: posizionamento </a:t>
            </a:r>
            <a:r>
              <a:rPr lang="it-IT" altLang="it-IT" sz="2000" b="1" dirty="0" err="1">
                <a:latin typeface="Calibri" panose="020F0502020204030204" pitchFamily="34" charset="0"/>
                <a:cs typeface="Calibri" panose="020F0502020204030204" pitchFamily="34" charset="0"/>
              </a:rPr>
              <a:t>Flypack</a:t>
            </a:r>
            <a:r>
              <a:rPr lang="it-IT" altLang="it-IT" sz="2000" b="1" dirty="0">
                <a:latin typeface="Calibri" panose="020F0502020204030204" pitchFamily="34" charset="0"/>
                <a:cs typeface="Calibri" panose="020F0502020204030204" pitchFamily="34" charset="0"/>
              </a:rPr>
              <a:t> sul perimetro</a:t>
            </a:r>
          </a:p>
          <a:p>
            <a:pPr>
              <a:buFont typeface="Arial" panose="020B0604020202020204" pitchFamily="34" charset="0"/>
              <a:buChar char="•"/>
            </a:pPr>
            <a:r>
              <a:rPr lang="it-IT" altLang="it-IT" sz="2000" b="1" dirty="0">
                <a:latin typeface="Calibri" panose="020F0502020204030204" pitchFamily="34" charset="0"/>
                <a:cs typeface="Calibri" panose="020F0502020204030204" pitchFamily="34" charset="0"/>
              </a:rPr>
              <a:t>10/07/2021 e 17/07/2021 caolino su tutta la superficie</a:t>
            </a:r>
          </a:p>
        </p:txBody>
      </p:sp>
      <p:sp>
        <p:nvSpPr>
          <p:cNvPr id="4" name="Rettangolo arrotondato 3"/>
          <p:cNvSpPr/>
          <p:nvPr/>
        </p:nvSpPr>
        <p:spPr>
          <a:xfrm>
            <a:off x="401053" y="1287125"/>
            <a:ext cx="5037221" cy="3737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18"/>
          <p:cNvSpPr txBox="1">
            <a:spLocks noChangeArrowheads="1"/>
          </p:cNvSpPr>
          <p:nvPr/>
        </p:nvSpPr>
        <p:spPr bwMode="auto">
          <a:xfrm>
            <a:off x="743033" y="1485173"/>
            <a:ext cx="435621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342900" indent="-342900">
              <a:buFont typeface="Wingdings" panose="05000000000000000000" pitchFamily="2" charset="2"/>
              <a:buChar char="Ø"/>
            </a:pPr>
            <a:r>
              <a:rPr lang="it-IT" altLang="it-IT" sz="2400" b="1" dirty="0">
                <a:latin typeface="Calibri" panose="020F0502020204030204" pitchFamily="34" charset="0"/>
                <a:cs typeface="Calibri" panose="020F0502020204030204" pitchFamily="34" charset="0"/>
              </a:rPr>
              <a:t>La differenza di infestazione tra la zona esterna (pull) e quella interna (</a:t>
            </a:r>
            <a:r>
              <a:rPr lang="it-IT" altLang="it-IT" sz="2400" b="1" dirty="0" err="1">
                <a:latin typeface="Calibri" panose="020F0502020204030204" pitchFamily="34" charset="0"/>
                <a:cs typeface="Calibri" panose="020F0502020204030204" pitchFamily="34" charset="0"/>
              </a:rPr>
              <a:t>push</a:t>
            </a:r>
            <a:r>
              <a:rPr lang="it-IT" altLang="it-IT" sz="2400" b="1" dirty="0">
                <a:latin typeface="Calibri" panose="020F0502020204030204" pitchFamily="34" charset="0"/>
                <a:cs typeface="Calibri" panose="020F0502020204030204" pitchFamily="34" charset="0"/>
              </a:rPr>
              <a:t>) non ha mostrato differenze significative nelle diverse zone dell’oliveto.</a:t>
            </a:r>
          </a:p>
          <a:p>
            <a:pPr marL="342900" indent="-342900">
              <a:buFont typeface="Wingdings" panose="05000000000000000000" pitchFamily="2" charset="2"/>
              <a:buChar char="Ø"/>
            </a:pPr>
            <a:endParaRPr lang="it-IT" altLang="it-IT" sz="24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it-IT" altLang="it-IT" sz="2400" b="1" dirty="0">
                <a:latin typeface="Calibri" panose="020F0502020204030204" pitchFamily="34" charset="0"/>
                <a:cs typeface="Calibri" panose="020F0502020204030204" pitchFamily="34" charset="0"/>
              </a:rPr>
              <a:t>L’efficacia della strategia deve essere ancora dimostrata</a:t>
            </a:r>
          </a:p>
        </p:txBody>
      </p:sp>
      <p:pic>
        <p:nvPicPr>
          <p:cNvPr id="6" name="Immagine 5"/>
          <p:cNvPicPr>
            <a:picLocks noChangeAspect="1"/>
          </p:cNvPicPr>
          <p:nvPr/>
        </p:nvPicPr>
        <p:blipFill>
          <a:blip r:embed="rId3"/>
          <a:stretch>
            <a:fillRect/>
          </a:stretch>
        </p:blipFill>
        <p:spPr>
          <a:xfrm>
            <a:off x="9813894" y="1593388"/>
            <a:ext cx="1314450" cy="1095375"/>
          </a:xfrm>
          <a:prstGeom prst="rect">
            <a:avLst/>
          </a:prstGeom>
        </p:spPr>
      </p:pic>
    </p:spTree>
    <p:extLst>
      <p:ext uri="{BB962C8B-B14F-4D97-AF65-F5344CB8AC3E}">
        <p14:creationId xmlns:p14="http://schemas.microsoft.com/office/powerpoint/2010/main" val="1820395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C908DE4-791D-4111-B6A1-80D1E580D300}"/>
              </a:ext>
            </a:extLst>
          </p:cNvPr>
          <p:cNvSpPr/>
          <p:nvPr/>
        </p:nvSpPr>
        <p:spPr>
          <a:xfrm>
            <a:off x="554186" y="327490"/>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possibili strategie future</a:t>
            </a:r>
          </a:p>
        </p:txBody>
      </p:sp>
      <p:sp>
        <p:nvSpPr>
          <p:cNvPr id="3" name="Rettangolo 2">
            <a:extLst>
              <a:ext uri="{FF2B5EF4-FFF2-40B4-BE49-F238E27FC236}">
                <a16:creationId xmlns:a16="http://schemas.microsoft.com/office/drawing/2014/main" id="{F83D71FD-D251-4DC7-B64A-AFB4F6C16F6F}"/>
              </a:ext>
            </a:extLst>
          </p:cNvPr>
          <p:cNvSpPr/>
          <p:nvPr/>
        </p:nvSpPr>
        <p:spPr>
          <a:xfrm>
            <a:off x="614120" y="1188810"/>
            <a:ext cx="11028218" cy="954107"/>
          </a:xfrm>
          <a:prstGeom prst="rect">
            <a:avLst/>
          </a:prstGeom>
          <a:noFill/>
          <a:ln>
            <a:noFill/>
          </a:ln>
        </p:spPr>
        <p:txBody>
          <a:bodyPr wrap="square">
            <a:spAutoFit/>
          </a:bodyPr>
          <a:lstStyle/>
          <a:p>
            <a:pPr algn="ctr">
              <a:spcAft>
                <a:spcPts val="0"/>
              </a:spcAft>
            </a:pPr>
            <a:r>
              <a:rPr lang="it-IT" sz="2800" dirty="0">
                <a:ea typeface="Calibri" panose="020F0502020204030204" pitchFamily="34" charset="0"/>
              </a:rPr>
              <a:t>Fare </a:t>
            </a:r>
            <a:r>
              <a:rPr lang="it-IT" sz="2800" b="1" u="sng" dirty="0">
                <a:ea typeface="Calibri" panose="020F0502020204030204" pitchFamily="34" charset="0"/>
              </a:rPr>
              <a:t>prevenzione</a:t>
            </a:r>
            <a:r>
              <a:rPr lang="it-IT" sz="2800" dirty="0">
                <a:ea typeface="Calibri" panose="020F0502020204030204" pitchFamily="34" charset="0"/>
              </a:rPr>
              <a:t> basandosi sulla </a:t>
            </a:r>
            <a:r>
              <a:rPr lang="it-IT" sz="2800" b="1" u="sng" dirty="0">
                <a:ea typeface="Calibri" panose="020F0502020204030204" pitchFamily="34" charset="0"/>
              </a:rPr>
              <a:t>gestione del suolo</a:t>
            </a:r>
            <a:r>
              <a:rPr lang="it-IT" sz="2800" dirty="0">
                <a:ea typeface="Calibri" panose="020F0502020204030204" pitchFamily="34" charset="0"/>
              </a:rPr>
              <a:t>, che contiene le </a:t>
            </a:r>
          </a:p>
          <a:p>
            <a:pPr algn="ctr">
              <a:spcAft>
                <a:spcPts val="0"/>
              </a:spcAft>
            </a:pPr>
            <a:r>
              <a:rPr lang="it-IT" sz="2800" b="1" u="sng" dirty="0">
                <a:ea typeface="Calibri" panose="020F0502020204030204" pitchFamily="34" charset="0"/>
              </a:rPr>
              <a:t>pupe svernanti</a:t>
            </a:r>
          </a:p>
        </p:txBody>
      </p:sp>
    </p:spTree>
    <p:extLst>
      <p:ext uri="{BB962C8B-B14F-4D97-AF65-F5344CB8AC3E}">
        <p14:creationId xmlns:p14="http://schemas.microsoft.com/office/powerpoint/2010/main" val="2820484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1951038" y="1182026"/>
            <a:ext cx="8572500" cy="1643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4" y="235995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2359950"/>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6" y="235995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2359950"/>
            <a:ext cx="4937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73"/>
          <p:cNvGrpSpPr>
            <a:grpSpLocks/>
          </p:cNvGrpSpPr>
          <p:nvPr/>
        </p:nvGrpSpPr>
        <p:grpSpPr bwMode="auto">
          <a:xfrm>
            <a:off x="7737475" y="2359950"/>
            <a:ext cx="1993900" cy="465138"/>
            <a:chOff x="6286512" y="4106235"/>
            <a:chExt cx="1994483" cy="465773"/>
          </a:xfrm>
        </p:grpSpPr>
        <p:pic>
          <p:nvPicPr>
            <p:cNvPr id="8"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2"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77"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4" y="4106235"/>
              <a:ext cx="480060"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709" y="4120579"/>
              <a:ext cx="494286"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ttangolo 22"/>
          <p:cNvSpPr>
            <a:spLocks noChangeArrowheads="1"/>
          </p:cNvSpPr>
          <p:nvPr/>
        </p:nvSpPr>
        <p:spPr bwMode="auto">
          <a:xfrm rot="-5400000">
            <a:off x="1087438" y="1783688"/>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92D050"/>
                </a:solidFill>
                <a:latin typeface="Arial" panose="020B0604020202020204" pitchFamily="34" charset="0"/>
              </a:rPr>
              <a:t>vegetazione</a:t>
            </a:r>
          </a:p>
        </p:txBody>
      </p:sp>
      <p:sp>
        <p:nvSpPr>
          <p:cNvPr id="13" name="Figura a mano libera 12"/>
          <p:cNvSpPr/>
          <p:nvPr/>
        </p:nvSpPr>
        <p:spPr bwMode="auto">
          <a:xfrm>
            <a:off x="1971676" y="2205963"/>
            <a:ext cx="3186113" cy="627062"/>
          </a:xfrm>
          <a:custGeom>
            <a:avLst/>
            <a:gdLst>
              <a:gd name="connsiteX0" fmla="*/ 0 w 3249637"/>
              <a:gd name="connsiteY0" fmla="*/ 464233 h 633046"/>
              <a:gd name="connsiteX1" fmla="*/ 492369 w 3249637"/>
              <a:gd name="connsiteY1" fmla="*/ 548640 h 633046"/>
              <a:gd name="connsiteX2" fmla="*/ 942535 w 3249637"/>
              <a:gd name="connsiteY2" fmla="*/ 492369 h 633046"/>
              <a:gd name="connsiteX3" fmla="*/ 1336430 w 3249637"/>
              <a:gd name="connsiteY3" fmla="*/ 590843 h 633046"/>
              <a:gd name="connsiteX4" fmla="*/ 1885070 w 3249637"/>
              <a:gd name="connsiteY4" fmla="*/ 323556 h 633046"/>
              <a:gd name="connsiteX5" fmla="*/ 2222695 w 3249637"/>
              <a:gd name="connsiteY5" fmla="*/ 28135 h 633046"/>
              <a:gd name="connsiteX6" fmla="*/ 2700997 w 3249637"/>
              <a:gd name="connsiteY6" fmla="*/ 492369 h 633046"/>
              <a:gd name="connsiteX7" fmla="*/ 3024553 w 3249637"/>
              <a:gd name="connsiteY7" fmla="*/ 576775 h 633046"/>
              <a:gd name="connsiteX8" fmla="*/ 3249637 w 3249637"/>
              <a:gd name="connsiteY8" fmla="*/ 633046 h 633046"/>
              <a:gd name="connsiteX9" fmla="*/ 3249637 w 3249637"/>
              <a:gd name="connsiteY9" fmla="*/ 633046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9637" h="633046">
                <a:moveTo>
                  <a:pt x="0" y="464233"/>
                </a:moveTo>
                <a:cubicBezTo>
                  <a:pt x="167640" y="504092"/>
                  <a:pt x="335280" y="543951"/>
                  <a:pt x="492369" y="548640"/>
                </a:cubicBezTo>
                <a:cubicBezTo>
                  <a:pt x="649458" y="553329"/>
                  <a:pt x="801858" y="485335"/>
                  <a:pt x="942535" y="492369"/>
                </a:cubicBezTo>
                <a:cubicBezTo>
                  <a:pt x="1083212" y="499403"/>
                  <a:pt x="1179341" y="618979"/>
                  <a:pt x="1336430" y="590843"/>
                </a:cubicBezTo>
                <a:cubicBezTo>
                  <a:pt x="1493519" y="562708"/>
                  <a:pt x="1737359" y="417341"/>
                  <a:pt x="1885070" y="323556"/>
                </a:cubicBezTo>
                <a:cubicBezTo>
                  <a:pt x="2032781" y="229771"/>
                  <a:pt x="2086707" y="0"/>
                  <a:pt x="2222695" y="28135"/>
                </a:cubicBezTo>
                <a:cubicBezTo>
                  <a:pt x="2358683" y="56270"/>
                  <a:pt x="2567354" y="400929"/>
                  <a:pt x="2700997" y="492369"/>
                </a:cubicBezTo>
                <a:cubicBezTo>
                  <a:pt x="2834640" y="583809"/>
                  <a:pt x="3024553" y="576775"/>
                  <a:pt x="3024553" y="576775"/>
                </a:cubicBezTo>
                <a:lnTo>
                  <a:pt x="3249637" y="633046"/>
                </a:lnTo>
                <a:lnTo>
                  <a:pt x="3249637" y="633046"/>
                </a:ln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pic>
        <p:nvPicPr>
          <p:cNvPr id="1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123123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121695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9" y="1216950"/>
            <a:ext cx="4794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p:cNvSpPr/>
          <p:nvPr/>
        </p:nvSpPr>
        <p:spPr bwMode="auto">
          <a:xfrm>
            <a:off x="5807075" y="1258225"/>
            <a:ext cx="3932238" cy="1574800"/>
          </a:xfrm>
          <a:custGeom>
            <a:avLst/>
            <a:gdLst>
              <a:gd name="connsiteX0" fmla="*/ 0 w 4719712"/>
              <a:gd name="connsiteY0" fmla="*/ 1538068 h 1538068"/>
              <a:gd name="connsiteX1" fmla="*/ 393896 w 4719712"/>
              <a:gd name="connsiteY1" fmla="*/ 1383323 h 1538068"/>
              <a:gd name="connsiteX2" fmla="*/ 717453 w 4719712"/>
              <a:gd name="connsiteY2" fmla="*/ 975360 h 1538068"/>
              <a:gd name="connsiteX3" fmla="*/ 1167619 w 4719712"/>
              <a:gd name="connsiteY3" fmla="*/ 1059766 h 1538068"/>
              <a:gd name="connsiteX4" fmla="*/ 1730327 w 4719712"/>
              <a:gd name="connsiteY4" fmla="*/ 722141 h 1538068"/>
              <a:gd name="connsiteX5" fmla="*/ 2377440 w 4719712"/>
              <a:gd name="connsiteY5" fmla="*/ 919089 h 1538068"/>
              <a:gd name="connsiteX6" fmla="*/ 3151163 w 4719712"/>
              <a:gd name="connsiteY6" fmla="*/ 271975 h 1538068"/>
              <a:gd name="connsiteX7" fmla="*/ 3657600 w 4719712"/>
              <a:gd name="connsiteY7" fmla="*/ 131298 h 1538068"/>
              <a:gd name="connsiteX8" fmla="*/ 4276579 w 4719712"/>
              <a:gd name="connsiteY8" fmla="*/ 1059766 h 1538068"/>
              <a:gd name="connsiteX9" fmla="*/ 4656407 w 4719712"/>
              <a:gd name="connsiteY9" fmla="*/ 1411458 h 1538068"/>
              <a:gd name="connsiteX10" fmla="*/ 4656407 w 4719712"/>
              <a:gd name="connsiteY10" fmla="*/ 1397391 h 15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9712" h="1538068">
                <a:moveTo>
                  <a:pt x="0" y="1538068"/>
                </a:moveTo>
                <a:cubicBezTo>
                  <a:pt x="137160" y="1507588"/>
                  <a:pt x="274321" y="1477108"/>
                  <a:pt x="393896" y="1383323"/>
                </a:cubicBezTo>
                <a:cubicBezTo>
                  <a:pt x="513471" y="1289538"/>
                  <a:pt x="588499" y="1029286"/>
                  <a:pt x="717453" y="975360"/>
                </a:cubicBezTo>
                <a:cubicBezTo>
                  <a:pt x="846407" y="921434"/>
                  <a:pt x="998807" y="1101969"/>
                  <a:pt x="1167619" y="1059766"/>
                </a:cubicBezTo>
                <a:cubicBezTo>
                  <a:pt x="1336431" y="1017563"/>
                  <a:pt x="1528690" y="745587"/>
                  <a:pt x="1730327" y="722141"/>
                </a:cubicBezTo>
                <a:cubicBezTo>
                  <a:pt x="1931964" y="698695"/>
                  <a:pt x="2140634" y="994117"/>
                  <a:pt x="2377440" y="919089"/>
                </a:cubicBezTo>
                <a:cubicBezTo>
                  <a:pt x="2614246" y="844061"/>
                  <a:pt x="2937803" y="403273"/>
                  <a:pt x="3151163" y="271975"/>
                </a:cubicBezTo>
                <a:cubicBezTo>
                  <a:pt x="3364523" y="140677"/>
                  <a:pt x="3470031" y="0"/>
                  <a:pt x="3657600" y="131298"/>
                </a:cubicBezTo>
                <a:cubicBezTo>
                  <a:pt x="3845169" y="262596"/>
                  <a:pt x="4110111" y="846406"/>
                  <a:pt x="4276579" y="1059766"/>
                </a:cubicBezTo>
                <a:cubicBezTo>
                  <a:pt x="4443047" y="1273126"/>
                  <a:pt x="4593102" y="1355187"/>
                  <a:pt x="4656407" y="1411458"/>
                </a:cubicBezTo>
                <a:cubicBezTo>
                  <a:pt x="4719712" y="1467729"/>
                  <a:pt x="4688059" y="1432560"/>
                  <a:pt x="4656407" y="1397391"/>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grpSp>
        <p:nvGrpSpPr>
          <p:cNvPr id="18" name="Gruppo 85"/>
          <p:cNvGrpSpPr>
            <a:grpSpLocks/>
          </p:cNvGrpSpPr>
          <p:nvPr/>
        </p:nvGrpSpPr>
        <p:grpSpPr bwMode="auto">
          <a:xfrm>
            <a:off x="2022476" y="2833025"/>
            <a:ext cx="8537575" cy="420688"/>
            <a:chOff x="498475" y="3775075"/>
            <a:chExt cx="8537575" cy="420688"/>
          </a:xfrm>
        </p:grpSpPr>
        <p:grpSp>
          <p:nvGrpSpPr>
            <p:cNvPr id="19" name="Group 2"/>
            <p:cNvGrpSpPr>
              <a:grpSpLocks/>
            </p:cNvGrpSpPr>
            <p:nvPr/>
          </p:nvGrpSpPr>
          <p:grpSpPr bwMode="auto">
            <a:xfrm>
              <a:off x="498475" y="3835400"/>
              <a:ext cx="8537575" cy="360363"/>
              <a:chOff x="158" y="300"/>
              <a:chExt cx="5513" cy="227"/>
            </a:xfrm>
          </p:grpSpPr>
          <p:sp>
            <p:nvSpPr>
              <p:cNvPr id="32" name="Rectangle 3"/>
              <p:cNvSpPr>
                <a:spLocks noChangeArrowheads="1"/>
              </p:cNvSpPr>
              <p:nvPr/>
            </p:nvSpPr>
            <p:spPr bwMode="auto">
              <a:xfrm>
                <a:off x="158"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r>
                  <a:rPr lang="it-IT" sz="1000" dirty="0">
                    <a:latin typeface="Arial" charset="0"/>
                    <a:cs typeface="Arial" charset="0"/>
                  </a:rPr>
                  <a:t>Gennaio</a:t>
                </a:r>
              </a:p>
            </p:txBody>
          </p:sp>
          <p:sp>
            <p:nvSpPr>
              <p:cNvPr id="33" name="Rectangle 4"/>
              <p:cNvSpPr>
                <a:spLocks noChangeArrowheads="1"/>
              </p:cNvSpPr>
              <p:nvPr/>
            </p:nvSpPr>
            <p:spPr bwMode="auto">
              <a:xfrm>
                <a:off x="612" y="300"/>
                <a:ext cx="464"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34" name="Rectangle 5"/>
              <p:cNvSpPr>
                <a:spLocks noChangeArrowheads="1"/>
              </p:cNvSpPr>
              <p:nvPr/>
            </p:nvSpPr>
            <p:spPr bwMode="auto">
              <a:xfrm>
                <a:off x="106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5" name="Rectangle 6"/>
              <p:cNvSpPr>
                <a:spLocks noChangeArrowheads="1"/>
              </p:cNvSpPr>
              <p:nvPr/>
            </p:nvSpPr>
            <p:spPr bwMode="auto">
              <a:xfrm>
                <a:off x="1519"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6" name="Rectangle 7"/>
              <p:cNvSpPr>
                <a:spLocks noChangeArrowheads="1"/>
              </p:cNvSpPr>
              <p:nvPr/>
            </p:nvSpPr>
            <p:spPr bwMode="auto">
              <a:xfrm>
                <a:off x="1951"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7" name="Rectangle 8"/>
              <p:cNvSpPr>
                <a:spLocks noChangeArrowheads="1"/>
              </p:cNvSpPr>
              <p:nvPr/>
            </p:nvSpPr>
            <p:spPr bwMode="auto">
              <a:xfrm>
                <a:off x="2416" y="300"/>
                <a:ext cx="465" cy="227"/>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8" name="Rectangle 9"/>
              <p:cNvSpPr>
                <a:spLocks noChangeArrowheads="1"/>
              </p:cNvSpPr>
              <p:nvPr/>
            </p:nvSpPr>
            <p:spPr bwMode="auto">
              <a:xfrm>
                <a:off x="288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39" name="Rectangle 10"/>
              <p:cNvSpPr>
                <a:spLocks noChangeArrowheads="1"/>
              </p:cNvSpPr>
              <p:nvPr/>
            </p:nvSpPr>
            <p:spPr bwMode="auto">
              <a:xfrm>
                <a:off x="334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0" name="Rectangle 11"/>
              <p:cNvSpPr>
                <a:spLocks noChangeArrowheads="1"/>
              </p:cNvSpPr>
              <p:nvPr/>
            </p:nvSpPr>
            <p:spPr bwMode="auto">
              <a:xfrm>
                <a:off x="3811"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1" name="Rectangle 12"/>
              <p:cNvSpPr>
                <a:spLocks noChangeArrowheads="1"/>
              </p:cNvSpPr>
              <p:nvPr/>
            </p:nvSpPr>
            <p:spPr bwMode="auto">
              <a:xfrm>
                <a:off x="4276" y="300"/>
                <a:ext cx="465" cy="227"/>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42" name="Rectangle 13"/>
              <p:cNvSpPr>
                <a:spLocks noChangeArrowheads="1"/>
              </p:cNvSpPr>
              <p:nvPr/>
            </p:nvSpPr>
            <p:spPr bwMode="auto">
              <a:xfrm>
                <a:off x="4753" y="300"/>
                <a:ext cx="452"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sp>
            <p:nvSpPr>
              <p:cNvPr id="43" name="Rectangle 14"/>
              <p:cNvSpPr>
                <a:spLocks noChangeArrowheads="1"/>
              </p:cNvSpPr>
              <p:nvPr/>
            </p:nvSpPr>
            <p:spPr bwMode="auto">
              <a:xfrm>
                <a:off x="5206" y="300"/>
                <a:ext cx="465" cy="227"/>
              </a:xfrm>
              <a:prstGeom prst="rect">
                <a:avLst/>
              </a:prstGeom>
              <a:solidFill>
                <a:schemeClr val="bg2">
                  <a:lumMod val="75000"/>
                </a:schemeClr>
              </a:solidFill>
              <a:ln w="9525">
                <a:solidFill>
                  <a:schemeClr val="tx1"/>
                </a:solidFill>
                <a:miter lim="800000"/>
                <a:headEnd/>
                <a:tailEnd/>
              </a:ln>
            </p:spPr>
            <p:txBody>
              <a:bodyPr wrap="none" anchor="ctr"/>
              <a:lstStyle/>
              <a:p>
                <a:pPr eaLnBrk="1" hangingPunct="1">
                  <a:defRPr/>
                </a:pPr>
                <a:endParaRPr lang="it-IT">
                  <a:latin typeface="Arial" charset="0"/>
                  <a:cs typeface="Arial" charset="0"/>
                </a:endParaRPr>
              </a:p>
            </p:txBody>
          </p:sp>
        </p:grpSp>
        <p:sp>
          <p:nvSpPr>
            <p:cNvPr id="20" name="Figura a mano libera 19"/>
            <p:cNvSpPr/>
            <p:nvPr/>
          </p:nvSpPr>
          <p:spPr bwMode="auto">
            <a:xfrm flipV="1">
              <a:off x="3633788" y="3775075"/>
              <a:ext cx="649287" cy="46038"/>
            </a:xfrm>
            <a:custGeom>
              <a:avLst/>
              <a:gdLst>
                <a:gd name="connsiteX0" fmla="*/ 0 w 708074"/>
                <a:gd name="connsiteY0" fmla="*/ 63305 h 67994"/>
                <a:gd name="connsiteX1" fmla="*/ 267286 w 708074"/>
                <a:gd name="connsiteY1" fmla="*/ 7034 h 67994"/>
                <a:gd name="connsiteX2" fmla="*/ 450166 w 708074"/>
                <a:gd name="connsiteY2" fmla="*/ 21102 h 67994"/>
                <a:gd name="connsiteX3" fmla="*/ 562708 w 708074"/>
                <a:gd name="connsiteY3" fmla="*/ 7034 h 67994"/>
                <a:gd name="connsiteX4" fmla="*/ 689317 w 708074"/>
                <a:gd name="connsiteY4" fmla="*/ 63305 h 67994"/>
                <a:gd name="connsiteX5" fmla="*/ 675249 w 708074"/>
                <a:gd name="connsiteY5" fmla="*/ 35169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74" h="67994">
                  <a:moveTo>
                    <a:pt x="0" y="63305"/>
                  </a:moveTo>
                  <a:cubicBezTo>
                    <a:pt x="96129" y="38686"/>
                    <a:pt x="192258" y="14068"/>
                    <a:pt x="267286" y="7034"/>
                  </a:cubicBezTo>
                  <a:cubicBezTo>
                    <a:pt x="342314" y="0"/>
                    <a:pt x="400929" y="21102"/>
                    <a:pt x="450166" y="21102"/>
                  </a:cubicBezTo>
                  <a:cubicBezTo>
                    <a:pt x="499403" y="21102"/>
                    <a:pt x="522850" y="0"/>
                    <a:pt x="562708" y="7034"/>
                  </a:cubicBezTo>
                  <a:cubicBezTo>
                    <a:pt x="602566" y="14068"/>
                    <a:pt x="670560" y="58616"/>
                    <a:pt x="689317" y="63305"/>
                  </a:cubicBezTo>
                  <a:cubicBezTo>
                    <a:pt x="708074" y="67994"/>
                    <a:pt x="691661" y="51581"/>
                    <a:pt x="675249" y="35169"/>
                  </a:cubicBezTo>
                </a:path>
              </a:pathLst>
            </a:custGeom>
            <a:ln w="38100"/>
          </p:spPr>
          <p:style>
            <a:lnRef idx="3">
              <a:schemeClr val="dk1"/>
            </a:lnRef>
            <a:fillRef idx="0">
              <a:schemeClr val="dk1"/>
            </a:fillRef>
            <a:effectRef idx="2">
              <a:schemeClr val="dk1"/>
            </a:effectRef>
            <a:fontRef idx="minor">
              <a:schemeClr val="tx1"/>
            </a:fontRef>
          </p:style>
          <p:txBody>
            <a:bodyPr anchor="ctr"/>
            <a:lstStyle/>
            <a:p>
              <a:pPr algn="ctr" eaLnBrk="1" hangingPunct="1">
                <a:defRPr/>
              </a:pPr>
              <a:endParaRPr lang="it-IT"/>
            </a:p>
          </p:txBody>
        </p:sp>
        <p:sp>
          <p:nvSpPr>
            <p:cNvPr id="21" name="Rettangolo 33"/>
            <p:cNvSpPr>
              <a:spLocks noChangeArrowheads="1"/>
            </p:cNvSpPr>
            <p:nvPr/>
          </p:nvSpPr>
          <p:spPr bwMode="auto">
            <a:xfrm>
              <a:off x="1217613" y="3894138"/>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Febbraio</a:t>
              </a:r>
            </a:p>
          </p:txBody>
        </p:sp>
        <p:sp>
          <p:nvSpPr>
            <p:cNvPr id="22" name="Rettangolo 34"/>
            <p:cNvSpPr>
              <a:spLocks noChangeArrowheads="1"/>
            </p:cNvSpPr>
            <p:nvPr/>
          </p:nvSpPr>
          <p:spPr bwMode="auto">
            <a:xfrm>
              <a:off x="2027238" y="3894138"/>
              <a:ext cx="541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Marzo</a:t>
              </a:r>
            </a:p>
          </p:txBody>
        </p:sp>
        <p:sp>
          <p:nvSpPr>
            <p:cNvPr id="23" name="Rettangolo 35"/>
            <p:cNvSpPr>
              <a:spLocks noChangeArrowheads="1"/>
            </p:cNvSpPr>
            <p:nvPr/>
          </p:nvSpPr>
          <p:spPr bwMode="auto">
            <a:xfrm>
              <a:off x="2689225" y="3894138"/>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Aprile</a:t>
              </a:r>
            </a:p>
          </p:txBody>
        </p:sp>
        <p:sp>
          <p:nvSpPr>
            <p:cNvPr id="24" name="Rettangolo 36"/>
            <p:cNvSpPr>
              <a:spLocks noChangeArrowheads="1"/>
            </p:cNvSpPr>
            <p:nvPr/>
          </p:nvSpPr>
          <p:spPr bwMode="auto">
            <a:xfrm>
              <a:off x="3322638" y="3894138"/>
              <a:ext cx="60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Maggio</a:t>
              </a:r>
            </a:p>
          </p:txBody>
        </p:sp>
        <p:sp>
          <p:nvSpPr>
            <p:cNvPr id="25" name="Rettangolo 37"/>
            <p:cNvSpPr>
              <a:spLocks noChangeArrowheads="1"/>
            </p:cNvSpPr>
            <p:nvPr/>
          </p:nvSpPr>
          <p:spPr bwMode="auto">
            <a:xfrm>
              <a:off x="4046538" y="3894138"/>
              <a:ext cx="5953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Giugno</a:t>
              </a:r>
            </a:p>
          </p:txBody>
        </p:sp>
        <p:sp>
          <p:nvSpPr>
            <p:cNvPr id="26" name="Rettangolo 38"/>
            <p:cNvSpPr>
              <a:spLocks noChangeArrowheads="1"/>
            </p:cNvSpPr>
            <p:nvPr/>
          </p:nvSpPr>
          <p:spPr bwMode="auto">
            <a:xfrm>
              <a:off x="4786313" y="3894138"/>
              <a:ext cx="52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Luglio</a:t>
              </a:r>
            </a:p>
          </p:txBody>
        </p:sp>
        <p:sp>
          <p:nvSpPr>
            <p:cNvPr id="27" name="Rettangolo 39"/>
            <p:cNvSpPr>
              <a:spLocks noChangeArrowheads="1"/>
            </p:cNvSpPr>
            <p:nvPr/>
          </p:nvSpPr>
          <p:spPr bwMode="auto">
            <a:xfrm>
              <a:off x="5502275" y="3894138"/>
              <a:ext cx="58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Agosto</a:t>
              </a:r>
            </a:p>
          </p:txBody>
        </p:sp>
        <p:sp>
          <p:nvSpPr>
            <p:cNvPr id="28" name="Rettangolo 40"/>
            <p:cNvSpPr>
              <a:spLocks noChangeArrowheads="1"/>
            </p:cNvSpPr>
            <p:nvPr/>
          </p:nvSpPr>
          <p:spPr bwMode="auto">
            <a:xfrm>
              <a:off x="6173788" y="3894138"/>
              <a:ext cx="773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Settembre</a:t>
              </a:r>
            </a:p>
          </p:txBody>
        </p:sp>
        <p:sp>
          <p:nvSpPr>
            <p:cNvPr id="29" name="Rettangolo 41"/>
            <p:cNvSpPr>
              <a:spLocks noChangeArrowheads="1"/>
            </p:cNvSpPr>
            <p:nvPr/>
          </p:nvSpPr>
          <p:spPr bwMode="auto">
            <a:xfrm>
              <a:off x="6913563" y="3894138"/>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Ottobre</a:t>
              </a:r>
            </a:p>
          </p:txBody>
        </p:sp>
        <p:sp>
          <p:nvSpPr>
            <p:cNvPr id="30" name="Rettangolo 42"/>
            <p:cNvSpPr>
              <a:spLocks noChangeArrowheads="1"/>
            </p:cNvSpPr>
            <p:nvPr/>
          </p:nvSpPr>
          <p:spPr bwMode="auto">
            <a:xfrm>
              <a:off x="7612063" y="3894138"/>
              <a:ext cx="774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Novembre</a:t>
              </a:r>
            </a:p>
          </p:txBody>
        </p:sp>
        <p:sp>
          <p:nvSpPr>
            <p:cNvPr id="31" name="Rettangolo 43"/>
            <p:cNvSpPr>
              <a:spLocks noChangeArrowheads="1"/>
            </p:cNvSpPr>
            <p:nvPr/>
          </p:nvSpPr>
          <p:spPr bwMode="auto">
            <a:xfrm>
              <a:off x="8302625" y="3894138"/>
              <a:ext cx="731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000">
                  <a:latin typeface="Arial" panose="020B0604020202020204" pitchFamily="34" charset="0"/>
                </a:rPr>
                <a:t>Dicembre</a:t>
              </a:r>
            </a:p>
          </p:txBody>
        </p:sp>
      </p:grpSp>
      <p:grpSp>
        <p:nvGrpSpPr>
          <p:cNvPr id="44" name="Gruppo 87"/>
          <p:cNvGrpSpPr>
            <a:grpSpLocks/>
          </p:cNvGrpSpPr>
          <p:nvPr/>
        </p:nvGrpSpPr>
        <p:grpSpPr bwMode="auto">
          <a:xfrm>
            <a:off x="1597025" y="3271176"/>
            <a:ext cx="8967788" cy="1223963"/>
            <a:chOff x="73026" y="4213225"/>
            <a:chExt cx="8967787" cy="1223963"/>
          </a:xfrm>
        </p:grpSpPr>
        <p:sp>
          <p:nvSpPr>
            <p:cNvPr id="45" name="Rettangolo 44"/>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46" name="Gruppo 86"/>
            <p:cNvGrpSpPr>
              <a:grpSpLocks/>
            </p:cNvGrpSpPr>
            <p:nvPr/>
          </p:nvGrpSpPr>
          <p:grpSpPr bwMode="auto">
            <a:xfrm>
              <a:off x="73026" y="4243388"/>
              <a:ext cx="8961437" cy="1159742"/>
              <a:chOff x="73026" y="4243388"/>
              <a:chExt cx="8961437" cy="1159742"/>
            </a:xfrm>
          </p:grpSpPr>
          <p:sp>
            <p:nvSpPr>
              <p:cNvPr id="47"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48" name="Gruppo 80"/>
              <p:cNvGrpSpPr>
                <a:grpSpLocks/>
              </p:cNvGrpSpPr>
              <p:nvPr/>
            </p:nvGrpSpPr>
            <p:grpSpPr bwMode="auto">
              <a:xfrm>
                <a:off x="7595375" y="4909666"/>
                <a:ext cx="1368089" cy="325454"/>
                <a:chOff x="7358063" y="5715000"/>
                <a:chExt cx="1684337" cy="325438"/>
              </a:xfrm>
            </p:grpSpPr>
            <p:pic>
              <p:nvPicPr>
                <p:cNvPr id="6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2"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4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1"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2" name="Parentesi graffa chiusa 51"/>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3" name="Parentesi graffa chiusa 52"/>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4" name="Parentesi graffa chiusa 53"/>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5" name="Parentesi graffa chiusa 54"/>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56" name="CasellaDiTesto 55"/>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57"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58"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9" name="Picture 49" descr="Arsia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67" name="Rettangolo 66"/>
          <p:cNvSpPr/>
          <p:nvPr/>
        </p:nvSpPr>
        <p:spPr>
          <a:xfrm>
            <a:off x="554186" y="233487"/>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possibili strategie future</a:t>
            </a:r>
          </a:p>
        </p:txBody>
      </p:sp>
      <p:sp>
        <p:nvSpPr>
          <p:cNvPr id="68" name="Rettangolo 67"/>
          <p:cNvSpPr/>
          <p:nvPr/>
        </p:nvSpPr>
        <p:spPr>
          <a:xfrm>
            <a:off x="2022476" y="5407814"/>
            <a:ext cx="8542337" cy="954107"/>
          </a:xfrm>
          <a:prstGeom prst="rect">
            <a:avLst/>
          </a:prstGeom>
          <a:solidFill>
            <a:schemeClr val="accent4">
              <a:lumMod val="50000"/>
            </a:schemeClr>
          </a:solidFill>
          <a:ln>
            <a:noFill/>
          </a:ln>
        </p:spPr>
        <p:txBody>
          <a:bodyPr wrap="square">
            <a:spAutoFit/>
          </a:bodyPr>
          <a:lstStyle/>
          <a:p>
            <a:pPr algn="ctr">
              <a:spcAft>
                <a:spcPts val="0"/>
              </a:spcAft>
            </a:pPr>
            <a:r>
              <a:rPr lang="it-IT" sz="2800" b="1" dirty="0">
                <a:ea typeface="Calibri" panose="020F0502020204030204" pitchFamily="34" charset="0"/>
              </a:rPr>
              <a:t>È possibile pensare di abbattere a popolazione di pupe presenti nel suolo in autunno-inverno ?</a:t>
            </a:r>
          </a:p>
        </p:txBody>
      </p:sp>
      <p:sp>
        <p:nvSpPr>
          <p:cNvPr id="69" name="Freccia a destra 68"/>
          <p:cNvSpPr/>
          <p:nvPr/>
        </p:nvSpPr>
        <p:spPr>
          <a:xfrm rot="16200000">
            <a:off x="9262568" y="4521178"/>
            <a:ext cx="937613" cy="817418"/>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Freccia a destra 69"/>
          <p:cNvSpPr/>
          <p:nvPr/>
        </p:nvSpPr>
        <p:spPr>
          <a:xfrm rot="16200000">
            <a:off x="2252188" y="4521173"/>
            <a:ext cx="937613" cy="817418"/>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395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1219200" y="42965"/>
            <a:ext cx="10764982" cy="6622459"/>
            <a:chOff x="1219200" y="42965"/>
            <a:chExt cx="10764982" cy="6622459"/>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23" y="178724"/>
              <a:ext cx="3901440" cy="2926080"/>
            </a:xfrm>
            <a:prstGeom prst="rect">
              <a:avLst/>
            </a:prstGeo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94" y="206434"/>
              <a:ext cx="3901440" cy="2926080"/>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130" y="151014"/>
              <a:ext cx="3901440" cy="2926080"/>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790" y="3545378"/>
              <a:ext cx="3901440" cy="2926080"/>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201" y="3545378"/>
              <a:ext cx="3901440" cy="2926080"/>
            </a:xfrm>
            <a:prstGeom prst="rect">
              <a:avLst/>
            </a:prstGeom>
          </p:spPr>
        </p:pic>
        <p:pic>
          <p:nvPicPr>
            <p:cNvPr id="10" name="Immagin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7648" y="3545378"/>
              <a:ext cx="3901440" cy="2926080"/>
            </a:xfrm>
            <a:prstGeom prst="rect">
              <a:avLst/>
            </a:prstGeom>
          </p:spPr>
        </p:pic>
        <p:pic>
          <p:nvPicPr>
            <p:cNvPr id="11" name="Immagin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0456" y="3739344"/>
              <a:ext cx="3901440" cy="2926080"/>
            </a:xfrm>
            <a:prstGeom prst="rect">
              <a:avLst/>
            </a:prstGeom>
          </p:spPr>
        </p:pic>
        <p:sp>
          <p:nvSpPr>
            <p:cNvPr id="3" name="Rettangolo 2"/>
            <p:cNvSpPr/>
            <p:nvPr/>
          </p:nvSpPr>
          <p:spPr>
            <a:xfrm>
              <a:off x="1219200" y="3077094"/>
              <a:ext cx="10460182" cy="78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accent6">
                      <a:lumMod val="75000"/>
                    </a:schemeClr>
                  </a:solidFill>
                </a:rPr>
                <a:t>…vi porto sul Monte Sagro</a:t>
              </a:r>
            </a:p>
          </p:txBody>
        </p:sp>
        <p:sp>
          <p:nvSpPr>
            <p:cNvPr id="12" name="Rettangolo 11"/>
            <p:cNvSpPr/>
            <p:nvPr/>
          </p:nvSpPr>
          <p:spPr>
            <a:xfrm>
              <a:off x="1371600" y="6305214"/>
              <a:ext cx="10460182" cy="360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accent6">
                    <a:lumMod val="75000"/>
                  </a:schemeClr>
                </a:solidFill>
              </a:endParaRPr>
            </a:p>
          </p:txBody>
        </p:sp>
        <p:sp>
          <p:nvSpPr>
            <p:cNvPr id="14" name="Rettangolo 13"/>
            <p:cNvSpPr/>
            <p:nvPr/>
          </p:nvSpPr>
          <p:spPr>
            <a:xfrm>
              <a:off x="1524000" y="42965"/>
              <a:ext cx="10460182" cy="360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accent6">
                    <a:lumMod val="75000"/>
                  </a:schemeClr>
                </a:solidFill>
              </a:endParaRPr>
            </a:p>
          </p:txBody>
        </p:sp>
      </p:grpSp>
    </p:spTree>
    <p:extLst>
      <p:ext uri="{BB962C8B-B14F-4D97-AF65-F5344CB8AC3E}">
        <p14:creationId xmlns:p14="http://schemas.microsoft.com/office/powerpoint/2010/main" val="2207564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4186" y="178067"/>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possibili strategie future ?</a:t>
            </a:r>
          </a:p>
        </p:txBody>
      </p:sp>
      <p:grpSp>
        <p:nvGrpSpPr>
          <p:cNvPr id="3" name="Gruppo 87"/>
          <p:cNvGrpSpPr>
            <a:grpSpLocks/>
          </p:cNvGrpSpPr>
          <p:nvPr/>
        </p:nvGrpSpPr>
        <p:grpSpPr bwMode="auto">
          <a:xfrm>
            <a:off x="1597025" y="3728386"/>
            <a:ext cx="8967788" cy="1223963"/>
            <a:chOff x="73026" y="4213225"/>
            <a:chExt cx="8967787" cy="1223963"/>
          </a:xfrm>
        </p:grpSpPr>
        <p:sp>
          <p:nvSpPr>
            <p:cNvPr id="4" name="Rettangolo 3"/>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5" name="Gruppo 86"/>
            <p:cNvGrpSpPr>
              <a:grpSpLocks/>
            </p:cNvGrpSpPr>
            <p:nvPr/>
          </p:nvGrpSpPr>
          <p:grpSpPr bwMode="auto">
            <a:xfrm>
              <a:off x="73026" y="4243388"/>
              <a:ext cx="8961437" cy="1159742"/>
              <a:chOff x="73026" y="4243388"/>
              <a:chExt cx="8961437" cy="1159742"/>
            </a:xfrm>
          </p:grpSpPr>
          <p:sp>
            <p:nvSpPr>
              <p:cNvPr id="6"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7" name="Gruppo 80"/>
              <p:cNvGrpSpPr>
                <a:grpSpLocks/>
              </p:cNvGrpSpPr>
              <p:nvPr/>
            </p:nvGrpSpPr>
            <p:grpSpPr bwMode="auto">
              <a:xfrm>
                <a:off x="7595375" y="4909666"/>
                <a:ext cx="1368089" cy="325454"/>
                <a:chOff x="7358063" y="5715000"/>
                <a:chExt cx="1684337" cy="325438"/>
              </a:xfrm>
            </p:grpSpPr>
            <p:pic>
              <p:nvPicPr>
                <p:cNvPr id="19"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0"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1"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8"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0"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1" name="Parentesi graffa chiusa 10"/>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2" name="Parentesi graffa chiusa 11"/>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3" name="Parentesi graffa chiusa 12"/>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4" name="Parentesi graffa chiusa 13"/>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5" name="CasellaDiTesto 14"/>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16"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17"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8"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22" name="Rettangolo 21"/>
          <p:cNvSpPr/>
          <p:nvPr/>
        </p:nvSpPr>
        <p:spPr>
          <a:xfrm>
            <a:off x="2022476" y="5865024"/>
            <a:ext cx="8542337" cy="954107"/>
          </a:xfrm>
          <a:prstGeom prst="rect">
            <a:avLst/>
          </a:prstGeom>
          <a:solidFill>
            <a:schemeClr val="accent4">
              <a:lumMod val="50000"/>
            </a:schemeClr>
          </a:solidFill>
          <a:ln>
            <a:noFill/>
          </a:ln>
        </p:spPr>
        <p:txBody>
          <a:bodyPr wrap="square">
            <a:spAutoFit/>
          </a:bodyPr>
          <a:lstStyle/>
          <a:p>
            <a:pPr algn="ctr">
              <a:spcAft>
                <a:spcPts val="0"/>
              </a:spcAft>
            </a:pPr>
            <a:r>
              <a:rPr lang="it-IT" sz="2800" b="1" dirty="0">
                <a:ea typeface="Calibri" panose="020F0502020204030204" pitchFamily="34" charset="0"/>
              </a:rPr>
              <a:t>È possibile pensare di ridurre la popolazione di pupe presenti nel suolo in autunno-inverno ?</a:t>
            </a:r>
          </a:p>
        </p:txBody>
      </p:sp>
      <p:sp>
        <p:nvSpPr>
          <p:cNvPr id="23" name="Freccia a destra 22"/>
          <p:cNvSpPr/>
          <p:nvPr/>
        </p:nvSpPr>
        <p:spPr>
          <a:xfrm rot="16200000">
            <a:off x="9262568" y="4978388"/>
            <a:ext cx="937613" cy="817418"/>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a destra 23"/>
          <p:cNvSpPr/>
          <p:nvPr/>
        </p:nvSpPr>
        <p:spPr>
          <a:xfrm rot="16200000">
            <a:off x="2252188" y="4978383"/>
            <a:ext cx="937613" cy="817418"/>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744390" y="866809"/>
            <a:ext cx="4360809" cy="707886"/>
          </a:xfrm>
          <a:prstGeom prst="rect">
            <a:avLst/>
          </a:prstGeom>
          <a:noFill/>
        </p:spPr>
        <p:txBody>
          <a:bodyPr wrap="none" rtlCol="0">
            <a:spAutoFit/>
          </a:bodyPr>
          <a:lstStyle/>
          <a:p>
            <a:pPr algn="ctr"/>
            <a:r>
              <a:rPr lang="it-IT" sz="2000" b="1" dirty="0"/>
              <a:t>Valorizzare predatori presenti nel suolo</a:t>
            </a:r>
          </a:p>
          <a:p>
            <a:pPr algn="ctr"/>
            <a:r>
              <a:rPr lang="it-IT" sz="2000" b="1" dirty="0"/>
              <a:t>(lotta biologica conservativa)</a:t>
            </a:r>
          </a:p>
        </p:txBody>
      </p:sp>
      <p:sp>
        <p:nvSpPr>
          <p:cNvPr id="26" name="CasellaDiTesto 25"/>
          <p:cNvSpPr txBox="1"/>
          <p:nvPr/>
        </p:nvSpPr>
        <p:spPr>
          <a:xfrm>
            <a:off x="6161518" y="908369"/>
            <a:ext cx="5364354" cy="400110"/>
          </a:xfrm>
          <a:prstGeom prst="rect">
            <a:avLst/>
          </a:prstGeom>
          <a:noFill/>
        </p:spPr>
        <p:txBody>
          <a:bodyPr wrap="none" rtlCol="0">
            <a:spAutoFit/>
          </a:bodyPr>
          <a:lstStyle/>
          <a:p>
            <a:r>
              <a:rPr lang="it-IT" sz="2000" b="1" dirty="0"/>
              <a:t>Funghi </a:t>
            </a:r>
            <a:r>
              <a:rPr lang="it-IT" sz="2000" b="1" dirty="0" err="1"/>
              <a:t>entomopatogeni</a:t>
            </a:r>
            <a:r>
              <a:rPr lang="it-IT" sz="2000" b="1" dirty="0"/>
              <a:t>: </a:t>
            </a:r>
            <a:r>
              <a:rPr lang="it-IT" sz="2000" b="1" i="1" dirty="0" err="1"/>
              <a:t>Metarhizium</a:t>
            </a:r>
            <a:r>
              <a:rPr lang="it-IT" sz="2000" b="1" i="1" dirty="0"/>
              <a:t> </a:t>
            </a:r>
            <a:r>
              <a:rPr lang="it-IT" sz="2000" b="1" i="1" dirty="0" err="1"/>
              <a:t>anisopliae</a:t>
            </a:r>
            <a:endParaRPr lang="it-IT" sz="2000" b="1" i="1" dirty="0"/>
          </a:p>
        </p:txBody>
      </p:sp>
      <p:pic>
        <p:nvPicPr>
          <p:cNvPr id="27" name="Immagine 26"/>
          <p:cNvPicPr>
            <a:picLocks noChangeAspect="1"/>
          </p:cNvPicPr>
          <p:nvPr/>
        </p:nvPicPr>
        <p:blipFill>
          <a:blip r:embed="rId3"/>
          <a:stretch>
            <a:fillRect/>
          </a:stretch>
        </p:blipFill>
        <p:spPr>
          <a:xfrm>
            <a:off x="1481118" y="1558856"/>
            <a:ext cx="2816264" cy="2409174"/>
          </a:xfrm>
          <a:prstGeom prst="rect">
            <a:avLst/>
          </a:prstGeom>
        </p:spPr>
      </p:pic>
      <p:pic>
        <p:nvPicPr>
          <p:cNvPr id="28" name="Immagine 27"/>
          <p:cNvPicPr>
            <a:picLocks noChangeAspect="1"/>
          </p:cNvPicPr>
          <p:nvPr/>
        </p:nvPicPr>
        <p:blipFill>
          <a:blip r:embed="rId4"/>
          <a:stretch>
            <a:fillRect/>
          </a:stretch>
        </p:blipFill>
        <p:spPr>
          <a:xfrm>
            <a:off x="6797957" y="1301459"/>
            <a:ext cx="3760506" cy="2754992"/>
          </a:xfrm>
          <a:prstGeom prst="rect">
            <a:avLst/>
          </a:prstGeom>
        </p:spPr>
      </p:pic>
    </p:spTree>
    <p:extLst>
      <p:ext uri="{BB962C8B-B14F-4D97-AF65-F5344CB8AC3E}">
        <p14:creationId xmlns:p14="http://schemas.microsoft.com/office/powerpoint/2010/main" val="1193845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4186" y="233487"/>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una strategia «preventiva» già in atto</a:t>
            </a:r>
          </a:p>
        </p:txBody>
      </p:sp>
      <p:pic>
        <p:nvPicPr>
          <p:cNvPr id="4" name="Immagine 1" descr="C:\Users\Calonaci\Desktop\Olivi Foto 2019\oliv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027" y="1707284"/>
            <a:ext cx="6121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3"/>
          <p:cNvSpPr txBox="1">
            <a:spLocks noChangeArrowheads="1"/>
          </p:cNvSpPr>
          <p:nvPr/>
        </p:nvSpPr>
        <p:spPr bwMode="auto">
          <a:xfrm>
            <a:off x="1911933" y="4009317"/>
            <a:ext cx="8084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b="1" dirty="0">
                <a:latin typeface="+mn-lt"/>
                <a:cs typeface="Times New Roman" panose="02020603050405020304" pitchFamily="18" charset="0"/>
              </a:rPr>
              <a:t>Az. </a:t>
            </a:r>
            <a:r>
              <a:rPr lang="it-IT" altLang="it-IT" sz="2400" b="1" u="sng" dirty="0">
                <a:latin typeface="+mn-lt"/>
                <a:cs typeface="Times New Roman" panose="02020603050405020304" pitchFamily="18" charset="0"/>
              </a:rPr>
              <a:t>Podere La </a:t>
            </a:r>
            <a:r>
              <a:rPr lang="it-IT" altLang="it-IT" sz="2400" b="1" u="sng" dirty="0" err="1">
                <a:latin typeface="+mn-lt"/>
                <a:cs typeface="Times New Roman" panose="02020603050405020304" pitchFamily="18" charset="0"/>
              </a:rPr>
              <a:t>Castellaccia</a:t>
            </a:r>
            <a:r>
              <a:rPr lang="it-IT" altLang="it-IT" sz="2400" b="1" dirty="0">
                <a:latin typeface="+mn-lt"/>
                <a:cs typeface="Times New Roman" panose="02020603050405020304" pitchFamily="18" charset="0"/>
              </a:rPr>
              <a:t>, </a:t>
            </a:r>
            <a:r>
              <a:rPr lang="it-IT" altLang="it-IT" sz="2400" b="1" dirty="0" err="1">
                <a:latin typeface="+mn-lt"/>
                <a:cs typeface="Times New Roman" panose="02020603050405020304" pitchFamily="18" charset="0"/>
              </a:rPr>
              <a:t>S.Casciano</a:t>
            </a:r>
            <a:r>
              <a:rPr lang="it-IT" altLang="it-IT" sz="2400" b="1" dirty="0">
                <a:latin typeface="+mn-lt"/>
                <a:cs typeface="Times New Roman" panose="02020603050405020304" pitchFamily="18" charset="0"/>
              </a:rPr>
              <a:t> in Val di Pesa</a:t>
            </a:r>
          </a:p>
        </p:txBody>
      </p:sp>
      <p:pic>
        <p:nvPicPr>
          <p:cNvPr id="9" name="Immagine 8"/>
          <p:cNvPicPr>
            <a:picLocks noChangeAspect="1"/>
          </p:cNvPicPr>
          <p:nvPr/>
        </p:nvPicPr>
        <p:blipFill>
          <a:blip r:embed="rId3"/>
          <a:stretch>
            <a:fillRect/>
          </a:stretch>
        </p:blipFill>
        <p:spPr>
          <a:xfrm>
            <a:off x="245052" y="4823211"/>
            <a:ext cx="4552950" cy="1885950"/>
          </a:xfrm>
          <a:prstGeom prst="rect">
            <a:avLst/>
          </a:prstGeom>
        </p:spPr>
      </p:pic>
    </p:spTree>
    <p:extLst>
      <p:ext uri="{BB962C8B-B14F-4D97-AF65-F5344CB8AC3E}">
        <p14:creationId xmlns:p14="http://schemas.microsoft.com/office/powerpoint/2010/main" val="445906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316247" y="0"/>
            <a:ext cx="5807253" cy="2911453"/>
          </a:xfrm>
          <a:prstGeom prst="rect">
            <a:avLst/>
          </a:prstGeom>
        </p:spPr>
      </p:pic>
      <p:pic>
        <p:nvPicPr>
          <p:cNvPr id="2" name="Immagine 1"/>
          <p:cNvPicPr>
            <a:picLocks noChangeAspect="1"/>
          </p:cNvPicPr>
          <p:nvPr/>
        </p:nvPicPr>
        <p:blipFill>
          <a:blip r:embed="rId3"/>
          <a:stretch>
            <a:fillRect/>
          </a:stretch>
        </p:blipFill>
        <p:spPr>
          <a:xfrm>
            <a:off x="565932" y="2647885"/>
            <a:ext cx="6896100" cy="3981450"/>
          </a:xfrm>
          <a:prstGeom prst="rect">
            <a:avLst/>
          </a:prstGeom>
        </p:spPr>
      </p:pic>
      <p:sp>
        <p:nvSpPr>
          <p:cNvPr id="4" name="Rettangolo 3"/>
          <p:cNvSpPr/>
          <p:nvPr/>
        </p:nvSpPr>
        <p:spPr>
          <a:xfrm>
            <a:off x="2854036" y="4211783"/>
            <a:ext cx="4405746" cy="235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2687774" y="3560620"/>
            <a:ext cx="2341425" cy="277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701801" y="2601188"/>
            <a:ext cx="1587500" cy="256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3098801" y="3020288"/>
            <a:ext cx="1168399" cy="211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7915560" y="4371217"/>
            <a:ext cx="4131708" cy="1200329"/>
          </a:xfrm>
          <a:prstGeom prst="rect">
            <a:avLst/>
          </a:prstGeom>
          <a:noFill/>
        </p:spPr>
        <p:txBody>
          <a:bodyPr wrap="none" rtlCol="0">
            <a:spAutoFit/>
          </a:bodyPr>
          <a:lstStyle/>
          <a:p>
            <a:r>
              <a:rPr lang="it-IT" sz="2400" b="1" dirty="0"/>
              <a:t>Referente CREA Firenze:</a:t>
            </a:r>
          </a:p>
          <a:p>
            <a:r>
              <a:rPr lang="it-IT" sz="2400" b="1" dirty="0"/>
              <a:t>Dott.ssa Elisabetta Gargani</a:t>
            </a:r>
          </a:p>
          <a:p>
            <a:r>
              <a:rPr lang="it-IT" sz="2400" b="1" dirty="0">
                <a:hlinkClick r:id="rId4"/>
              </a:rPr>
              <a:t>elisabetta.gargani@crea.gov.it</a:t>
            </a:r>
            <a:r>
              <a:rPr lang="it-IT" sz="2400" b="1" dirty="0"/>
              <a:t> </a:t>
            </a:r>
          </a:p>
        </p:txBody>
      </p:sp>
      <p:sp>
        <p:nvSpPr>
          <p:cNvPr id="9" name="Rettangolo 8"/>
          <p:cNvSpPr/>
          <p:nvPr/>
        </p:nvSpPr>
        <p:spPr>
          <a:xfrm>
            <a:off x="1685636" y="5189683"/>
            <a:ext cx="5286664" cy="381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BE281E7-73B0-4648-B020-C5AECDDDCB0C}"/>
              </a:ext>
            </a:extLst>
          </p:cNvPr>
          <p:cNvSpPr/>
          <p:nvPr/>
        </p:nvSpPr>
        <p:spPr>
          <a:xfrm>
            <a:off x="235687" y="187317"/>
            <a:ext cx="6080560" cy="954107"/>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a:t>
            </a:r>
          </a:p>
          <a:p>
            <a:pPr algn="ctr">
              <a:spcAft>
                <a:spcPts val="0"/>
              </a:spcAft>
            </a:pPr>
            <a:r>
              <a:rPr lang="it-IT" sz="2800" b="1" dirty="0">
                <a:ea typeface="Calibri" panose="020F0502020204030204" pitchFamily="34" charset="0"/>
              </a:rPr>
              <a:t>possibili strategie future</a:t>
            </a:r>
          </a:p>
        </p:txBody>
      </p:sp>
    </p:spTree>
    <p:extLst>
      <p:ext uri="{BB962C8B-B14F-4D97-AF65-F5344CB8AC3E}">
        <p14:creationId xmlns:p14="http://schemas.microsoft.com/office/powerpoint/2010/main" val="491585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4186" y="178067"/>
            <a:ext cx="11028218" cy="523220"/>
          </a:xfrm>
          <a:prstGeom prst="rect">
            <a:avLst/>
          </a:prstGeom>
          <a:solidFill>
            <a:srgbClr val="00B050"/>
          </a:solidFill>
          <a:ln>
            <a:solidFill>
              <a:srgbClr val="FF0000"/>
            </a:solidFill>
          </a:ln>
        </p:spPr>
        <p:txBody>
          <a:bodyPr wrap="square">
            <a:spAutoFit/>
          </a:bodyPr>
          <a:lstStyle/>
          <a:p>
            <a:pPr algn="ctr">
              <a:spcAft>
                <a:spcPts val="0"/>
              </a:spcAft>
            </a:pPr>
            <a:r>
              <a:rPr lang="it-IT" sz="2800" b="1" dirty="0">
                <a:ea typeface="Calibri" panose="020F0502020204030204" pitchFamily="34" charset="0"/>
              </a:rPr>
              <a:t>Controllo </a:t>
            </a:r>
            <a:r>
              <a:rPr lang="it-IT" sz="2800" b="1" i="1" dirty="0" err="1">
                <a:ea typeface="Calibri" panose="020F0502020204030204" pitchFamily="34" charset="0"/>
              </a:rPr>
              <a:t>B.oleae</a:t>
            </a:r>
            <a:r>
              <a:rPr lang="it-IT" sz="2800" b="1" dirty="0">
                <a:ea typeface="Calibri" panose="020F0502020204030204" pitchFamily="34" charset="0"/>
              </a:rPr>
              <a:t>: possibili strategie future ?</a:t>
            </a:r>
          </a:p>
        </p:txBody>
      </p:sp>
      <p:grpSp>
        <p:nvGrpSpPr>
          <p:cNvPr id="3" name="Gruppo 87"/>
          <p:cNvGrpSpPr>
            <a:grpSpLocks/>
          </p:cNvGrpSpPr>
          <p:nvPr/>
        </p:nvGrpSpPr>
        <p:grpSpPr bwMode="auto">
          <a:xfrm>
            <a:off x="1597025" y="3060566"/>
            <a:ext cx="8967788" cy="1223963"/>
            <a:chOff x="73026" y="4213225"/>
            <a:chExt cx="8967787" cy="1223963"/>
          </a:xfrm>
        </p:grpSpPr>
        <p:sp>
          <p:nvSpPr>
            <p:cNvPr id="4" name="Rettangolo 3"/>
            <p:cNvSpPr/>
            <p:nvPr/>
          </p:nvSpPr>
          <p:spPr bwMode="auto">
            <a:xfrm>
              <a:off x="466726" y="4213225"/>
              <a:ext cx="8574087" cy="1223963"/>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5" name="Gruppo 86"/>
            <p:cNvGrpSpPr>
              <a:grpSpLocks/>
            </p:cNvGrpSpPr>
            <p:nvPr/>
          </p:nvGrpSpPr>
          <p:grpSpPr bwMode="auto">
            <a:xfrm>
              <a:off x="73026" y="4243388"/>
              <a:ext cx="8961437" cy="1159742"/>
              <a:chOff x="73026" y="4243388"/>
              <a:chExt cx="8961437" cy="1159742"/>
            </a:xfrm>
          </p:grpSpPr>
          <p:sp>
            <p:nvSpPr>
              <p:cNvPr id="6" name="Rettangolo 20"/>
              <p:cNvSpPr>
                <a:spLocks noChangeArrowheads="1"/>
              </p:cNvSpPr>
              <p:nvPr/>
            </p:nvSpPr>
            <p:spPr bwMode="auto">
              <a:xfrm rot="-5400000">
                <a:off x="-123349" y="4868179"/>
                <a:ext cx="731326" cy="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spcBef>
                    <a:spcPct val="0"/>
                  </a:spcBef>
                  <a:buFontTx/>
                  <a:buNone/>
                </a:pPr>
                <a:r>
                  <a:rPr lang="it-IT" altLang="it-IT" sz="1600" b="1">
                    <a:solidFill>
                      <a:srgbClr val="663300"/>
                    </a:solidFill>
                    <a:latin typeface="Arial" panose="020B0604020202020204" pitchFamily="34" charset="0"/>
                  </a:rPr>
                  <a:t>suolo</a:t>
                </a:r>
              </a:p>
            </p:txBody>
          </p:sp>
          <p:grpSp>
            <p:nvGrpSpPr>
              <p:cNvPr id="7" name="Gruppo 80"/>
              <p:cNvGrpSpPr>
                <a:grpSpLocks/>
              </p:cNvGrpSpPr>
              <p:nvPr/>
            </p:nvGrpSpPr>
            <p:grpSpPr bwMode="auto">
              <a:xfrm>
                <a:off x="7595375" y="4909666"/>
                <a:ext cx="1368089" cy="325454"/>
                <a:chOff x="7358063" y="5715000"/>
                <a:chExt cx="1684337" cy="325438"/>
              </a:xfrm>
            </p:grpSpPr>
            <p:pic>
              <p:nvPicPr>
                <p:cNvPr id="19"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7109"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0"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085" y="5715472"/>
                  <a:ext cx="541388"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1"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473" y="5715472"/>
                  <a:ext cx="541387" cy="325421"/>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pic>
            <p:nvPicPr>
              <p:cNvPr id="8"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114" y="4856163"/>
                <a:ext cx="439737"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0"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1" y="4856163"/>
                <a:ext cx="439738" cy="32543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1" name="Parentesi graffa chiusa 10"/>
              <p:cNvSpPr/>
              <p:nvPr/>
            </p:nvSpPr>
            <p:spPr bwMode="auto">
              <a:xfrm rot="5400000">
                <a:off x="6131719" y="2863056"/>
                <a:ext cx="46038" cy="2879725"/>
              </a:xfrm>
              <a:prstGeom prst="rightBrace">
                <a:avLst/>
              </a:prstGeom>
              <a:ln w="25400">
                <a:solidFill>
                  <a:srgbClr val="99FF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2" name="Parentesi graffa chiusa 11"/>
              <p:cNvSpPr/>
              <p:nvPr/>
            </p:nvSpPr>
            <p:spPr bwMode="auto">
              <a:xfrm rot="5400000">
                <a:off x="8224044" y="3613944"/>
                <a:ext cx="180975" cy="1439863"/>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3" name="Parentesi graffa chiusa 12"/>
              <p:cNvSpPr/>
              <p:nvPr/>
            </p:nvSpPr>
            <p:spPr bwMode="auto">
              <a:xfrm rot="5400000">
                <a:off x="3287714" y="2898775"/>
                <a:ext cx="46038" cy="2808287"/>
              </a:xfrm>
              <a:prstGeom prst="rightBrace">
                <a:avLst/>
              </a:prstGeom>
              <a:ln w="25400">
                <a:solidFill>
                  <a:srgbClr val="FFFFCC"/>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4" name="Parentesi graffa chiusa 13"/>
              <p:cNvSpPr/>
              <p:nvPr/>
            </p:nvSpPr>
            <p:spPr bwMode="auto">
              <a:xfrm rot="5400000">
                <a:off x="1176339" y="3632200"/>
                <a:ext cx="92075" cy="1368425"/>
              </a:xfrm>
              <a:prstGeom prst="rightBrac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5" name="CasellaDiTesto 14"/>
              <p:cNvSpPr txBox="1"/>
              <p:nvPr/>
            </p:nvSpPr>
            <p:spPr bwMode="auto">
              <a:xfrm>
                <a:off x="1077914" y="4421188"/>
                <a:ext cx="287337" cy="306387"/>
              </a:xfrm>
              <a:prstGeom prst="rect">
                <a:avLst/>
              </a:prstGeom>
              <a:noFill/>
              <a:ln w="25400">
                <a:solidFill>
                  <a:schemeClr val="bg2">
                    <a:lumMod val="50000"/>
                  </a:schemeClr>
                </a:solidFill>
              </a:ln>
            </p:spPr>
            <p:txBody>
              <a:bodyPr>
                <a:spAutoFit/>
              </a:bodyPr>
              <a:lstStyle/>
              <a:p>
                <a:pPr eaLnBrk="1" hangingPunct="1">
                  <a:defRPr/>
                </a:pPr>
                <a:r>
                  <a:rPr lang="it-IT" sz="1400" dirty="0">
                    <a:solidFill>
                      <a:schemeClr val="bg1"/>
                    </a:solidFill>
                    <a:latin typeface="Arial" charset="0"/>
                    <a:cs typeface="Arial" charset="0"/>
                  </a:rPr>
                  <a:t>2</a:t>
                </a:r>
              </a:p>
            </p:txBody>
          </p:sp>
          <p:sp>
            <p:nvSpPr>
              <p:cNvPr id="16" name="CasellaDiTesto 51"/>
              <p:cNvSpPr txBox="1">
                <a:spLocks noChangeArrowheads="1"/>
              </p:cNvSpPr>
              <p:nvPr/>
            </p:nvSpPr>
            <p:spPr bwMode="auto">
              <a:xfrm>
                <a:off x="3166069" y="4420531"/>
                <a:ext cx="288051" cy="307792"/>
              </a:xfrm>
              <a:prstGeom prst="rect">
                <a:avLst/>
              </a:prstGeom>
              <a:noFill/>
              <a:ln w="2540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solidFill>
                      <a:schemeClr val="bg1"/>
                    </a:solidFill>
                    <a:latin typeface="Arial" panose="020B0604020202020204" pitchFamily="34" charset="0"/>
                  </a:rPr>
                  <a:t>3</a:t>
                </a:r>
              </a:p>
            </p:txBody>
          </p:sp>
          <p:pic>
            <p:nvPicPr>
              <p:cNvPr id="17"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8" name="Picture 49" descr="Arsia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176" y="4857750"/>
                <a:ext cx="439738" cy="3254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grpSp>
      </p:grpSp>
      <p:sp>
        <p:nvSpPr>
          <p:cNvPr id="22" name="Rettangolo 21"/>
          <p:cNvSpPr/>
          <p:nvPr/>
        </p:nvSpPr>
        <p:spPr>
          <a:xfrm>
            <a:off x="2022476" y="5197204"/>
            <a:ext cx="8542337" cy="954107"/>
          </a:xfrm>
          <a:prstGeom prst="rect">
            <a:avLst/>
          </a:prstGeom>
          <a:solidFill>
            <a:schemeClr val="accent4">
              <a:lumMod val="50000"/>
            </a:schemeClr>
          </a:solidFill>
          <a:ln>
            <a:noFill/>
          </a:ln>
        </p:spPr>
        <p:txBody>
          <a:bodyPr wrap="square">
            <a:spAutoFit/>
          </a:bodyPr>
          <a:lstStyle/>
          <a:p>
            <a:pPr algn="ctr">
              <a:spcAft>
                <a:spcPts val="0"/>
              </a:spcAft>
            </a:pPr>
            <a:r>
              <a:rPr lang="it-IT" sz="2800" b="1" dirty="0">
                <a:ea typeface="Calibri" panose="020F0502020204030204" pitchFamily="34" charset="0"/>
              </a:rPr>
              <a:t>È possibile pensare di ridurre la popolazione di pupe presenti nel suolo in autunno ?</a:t>
            </a:r>
          </a:p>
        </p:txBody>
      </p:sp>
      <p:sp>
        <p:nvSpPr>
          <p:cNvPr id="24" name="Freccia a destra 23"/>
          <p:cNvSpPr/>
          <p:nvPr/>
        </p:nvSpPr>
        <p:spPr>
          <a:xfrm rot="16200000">
            <a:off x="2252188" y="4310563"/>
            <a:ext cx="937613" cy="817418"/>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p:cNvSpPr txBox="1"/>
          <p:nvPr/>
        </p:nvSpPr>
        <p:spPr>
          <a:xfrm>
            <a:off x="1532023" y="1377212"/>
            <a:ext cx="3195362" cy="707886"/>
          </a:xfrm>
          <a:prstGeom prst="rect">
            <a:avLst/>
          </a:prstGeom>
          <a:noFill/>
        </p:spPr>
        <p:txBody>
          <a:bodyPr wrap="none" rtlCol="0">
            <a:spAutoFit/>
          </a:bodyPr>
          <a:lstStyle/>
          <a:p>
            <a:pPr algn="ctr"/>
            <a:r>
              <a:rPr lang="it-IT" sz="2000" b="1" dirty="0"/>
              <a:t>Nematodi </a:t>
            </a:r>
            <a:r>
              <a:rPr lang="it-IT" sz="2000" b="1" dirty="0" err="1"/>
              <a:t>entomopatogeni</a:t>
            </a:r>
            <a:r>
              <a:rPr lang="it-IT" sz="2000" b="1" dirty="0"/>
              <a:t>: </a:t>
            </a:r>
          </a:p>
          <a:p>
            <a:pPr algn="ctr"/>
            <a:r>
              <a:rPr lang="en-US" sz="2000" b="1" i="1" dirty="0" err="1">
                <a:solidFill>
                  <a:srgbClr val="333333"/>
                </a:solidFill>
                <a:effectLst/>
              </a:rPr>
              <a:t>Steinernema</a:t>
            </a:r>
            <a:r>
              <a:rPr lang="en-US" sz="2000" b="1" i="1" dirty="0">
                <a:solidFill>
                  <a:srgbClr val="333333"/>
                </a:solidFill>
                <a:effectLst/>
              </a:rPr>
              <a:t> </a:t>
            </a:r>
            <a:r>
              <a:rPr lang="en-US" sz="2000" b="1" i="1" dirty="0" err="1">
                <a:solidFill>
                  <a:srgbClr val="333333"/>
                </a:solidFill>
                <a:effectLst/>
              </a:rPr>
              <a:t>feltiae</a:t>
            </a:r>
            <a:r>
              <a:rPr lang="en-US" sz="2000" b="1" i="0" dirty="0">
                <a:solidFill>
                  <a:srgbClr val="333333"/>
                </a:solidFill>
                <a:effectLst/>
              </a:rPr>
              <a:t> </a:t>
            </a:r>
            <a:endParaRPr lang="it-IT" sz="2000" b="1" i="1" dirty="0"/>
          </a:p>
        </p:txBody>
      </p:sp>
      <p:sp>
        <p:nvSpPr>
          <p:cNvPr id="29" name="Freccia a destra 28">
            <a:extLst>
              <a:ext uri="{FF2B5EF4-FFF2-40B4-BE49-F238E27FC236}">
                <a16:creationId xmlns:a16="http://schemas.microsoft.com/office/drawing/2014/main" id="{E2498059-CBB4-4114-BEB6-254CE3AE0061}"/>
              </a:ext>
            </a:extLst>
          </p:cNvPr>
          <p:cNvSpPr/>
          <p:nvPr/>
        </p:nvSpPr>
        <p:spPr>
          <a:xfrm rot="5400000">
            <a:off x="2345689" y="2181462"/>
            <a:ext cx="937613" cy="817418"/>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03458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E7E638-193D-4B00-967B-B393C275DE8C}"/>
              </a:ext>
            </a:extLst>
          </p:cNvPr>
          <p:cNvSpPr txBox="1"/>
          <p:nvPr/>
        </p:nvSpPr>
        <p:spPr>
          <a:xfrm>
            <a:off x="2954650" y="197744"/>
            <a:ext cx="5757835" cy="461665"/>
          </a:xfrm>
          <a:prstGeom prst="rect">
            <a:avLst/>
          </a:prstGeom>
          <a:noFill/>
        </p:spPr>
        <p:txBody>
          <a:bodyPr wrap="square" rtlCol="0">
            <a:spAutoFit/>
          </a:bodyPr>
          <a:lstStyle/>
          <a:p>
            <a:pPr algn="ctr"/>
            <a:r>
              <a:rPr lang="it-IT" sz="2400" b="1" dirty="0"/>
              <a:t>Nematodi </a:t>
            </a:r>
            <a:r>
              <a:rPr lang="it-IT" sz="2400" b="1" dirty="0" err="1"/>
              <a:t>entomopatogeni</a:t>
            </a:r>
            <a:endParaRPr lang="it-IT" sz="2400" b="1" dirty="0"/>
          </a:p>
        </p:txBody>
      </p:sp>
      <p:sp>
        <p:nvSpPr>
          <p:cNvPr id="4" name="CasellaDiTesto 3">
            <a:extLst>
              <a:ext uri="{FF2B5EF4-FFF2-40B4-BE49-F238E27FC236}">
                <a16:creationId xmlns:a16="http://schemas.microsoft.com/office/drawing/2014/main" id="{155D4E5D-5392-4E2A-91C8-29B17891CF72}"/>
              </a:ext>
            </a:extLst>
          </p:cNvPr>
          <p:cNvSpPr txBox="1"/>
          <p:nvPr/>
        </p:nvSpPr>
        <p:spPr>
          <a:xfrm>
            <a:off x="1397285" y="956872"/>
            <a:ext cx="9657707" cy="338554"/>
          </a:xfrm>
          <a:prstGeom prst="rect">
            <a:avLst/>
          </a:prstGeom>
          <a:noFill/>
        </p:spPr>
        <p:txBody>
          <a:bodyPr wrap="square">
            <a:spAutoFit/>
          </a:bodyPr>
          <a:lstStyle/>
          <a:p>
            <a:pPr algn="l"/>
            <a:r>
              <a:rPr lang="it-IT" sz="1600" b="0" i="0" u="none" strike="noStrike" baseline="0" dirty="0"/>
              <a:t>«</a:t>
            </a:r>
            <a:r>
              <a:rPr lang="it-IT" sz="1600" b="0" i="0" u="none" strike="noStrike" baseline="0" dirty="0" err="1"/>
              <a:t>We</a:t>
            </a:r>
            <a:r>
              <a:rPr lang="it-IT" sz="1600" b="0" i="0" u="none" strike="noStrike" baseline="0" dirty="0"/>
              <a:t> </a:t>
            </a:r>
            <a:r>
              <a:rPr lang="it-IT" sz="1600" b="0" i="0" u="none" strike="noStrike" baseline="0" dirty="0" err="1"/>
              <a:t>suggest</a:t>
            </a:r>
            <a:r>
              <a:rPr lang="it-IT" sz="1600" dirty="0"/>
              <a:t> </a:t>
            </a:r>
            <a:r>
              <a:rPr lang="en-US" sz="1600" b="0" i="0" u="none" strike="noStrike" baseline="0" dirty="0"/>
              <a:t>that November is the optimal time for </a:t>
            </a:r>
            <a:r>
              <a:rPr lang="en-US" sz="1600" b="0" i="1" u="none" strike="noStrike" baseline="0" dirty="0"/>
              <a:t>S. </a:t>
            </a:r>
            <a:r>
              <a:rPr lang="en-US" sz="1600" b="0" i="1" u="none" strike="noStrike" baseline="0" dirty="0" err="1"/>
              <a:t>feltiae</a:t>
            </a:r>
            <a:r>
              <a:rPr lang="en-US" sz="1600" b="0" i="1" u="none" strike="noStrike" baseline="0" dirty="0"/>
              <a:t> </a:t>
            </a:r>
            <a:r>
              <a:rPr lang="en-US" sz="1600" b="0" i="0" u="none" strike="noStrike" baseline="0" dirty="0"/>
              <a:t>field application (in the soil) in Northern California”</a:t>
            </a:r>
            <a:endParaRPr lang="it-IT" sz="1600" dirty="0"/>
          </a:p>
        </p:txBody>
      </p:sp>
      <p:pic>
        <p:nvPicPr>
          <p:cNvPr id="6" name="Immagine 5">
            <a:extLst>
              <a:ext uri="{FF2B5EF4-FFF2-40B4-BE49-F238E27FC236}">
                <a16:creationId xmlns:a16="http://schemas.microsoft.com/office/drawing/2014/main" id="{94FFBA68-AC9F-45D0-8CB6-AE843391D9AA}"/>
              </a:ext>
            </a:extLst>
          </p:cNvPr>
          <p:cNvPicPr>
            <a:picLocks noChangeAspect="1"/>
          </p:cNvPicPr>
          <p:nvPr/>
        </p:nvPicPr>
        <p:blipFill>
          <a:blip r:embed="rId2"/>
          <a:stretch>
            <a:fillRect/>
          </a:stretch>
        </p:blipFill>
        <p:spPr>
          <a:xfrm>
            <a:off x="1510301" y="1854499"/>
            <a:ext cx="5475767" cy="1411870"/>
          </a:xfrm>
          <a:prstGeom prst="rect">
            <a:avLst/>
          </a:prstGeom>
        </p:spPr>
      </p:pic>
      <p:sp>
        <p:nvSpPr>
          <p:cNvPr id="8" name="CasellaDiTesto 7">
            <a:extLst>
              <a:ext uri="{FF2B5EF4-FFF2-40B4-BE49-F238E27FC236}">
                <a16:creationId xmlns:a16="http://schemas.microsoft.com/office/drawing/2014/main" id="{42C35213-2483-4B52-ABBE-E7309A2FDF27}"/>
              </a:ext>
            </a:extLst>
          </p:cNvPr>
          <p:cNvSpPr txBox="1"/>
          <p:nvPr/>
        </p:nvSpPr>
        <p:spPr>
          <a:xfrm>
            <a:off x="1500025" y="3256094"/>
            <a:ext cx="10643310" cy="3539430"/>
          </a:xfrm>
          <a:prstGeom prst="rect">
            <a:avLst/>
          </a:prstGeom>
          <a:noFill/>
        </p:spPr>
        <p:txBody>
          <a:bodyPr wrap="square">
            <a:spAutoFit/>
          </a:bodyPr>
          <a:lstStyle/>
          <a:p>
            <a:pPr algn="l"/>
            <a:r>
              <a:rPr lang="en-US" sz="1600" b="1" i="0" dirty="0">
                <a:solidFill>
                  <a:srgbClr val="333333"/>
                </a:solidFill>
                <a:effectLst/>
              </a:rPr>
              <a:t>ABSTRACT</a:t>
            </a:r>
          </a:p>
          <a:p>
            <a:pPr algn="l"/>
            <a:r>
              <a:rPr lang="en-US" sz="1600" b="0" i="0" dirty="0">
                <a:solidFill>
                  <a:srgbClr val="333333"/>
                </a:solidFill>
                <a:effectLst/>
              </a:rPr>
              <a:t>The olive fruit fly </a:t>
            </a:r>
            <a:r>
              <a:rPr lang="en-US" sz="1600" b="0" i="1" dirty="0" err="1">
                <a:solidFill>
                  <a:srgbClr val="333333"/>
                </a:solidFill>
                <a:effectLst/>
              </a:rPr>
              <a:t>Bactrocera</a:t>
            </a:r>
            <a:r>
              <a:rPr lang="en-US" sz="1600" b="0" i="1" dirty="0">
                <a:solidFill>
                  <a:srgbClr val="333333"/>
                </a:solidFill>
                <a:effectLst/>
              </a:rPr>
              <a:t> </a:t>
            </a:r>
            <a:r>
              <a:rPr lang="en-US" sz="1600" b="0" i="1" dirty="0" err="1">
                <a:solidFill>
                  <a:srgbClr val="333333"/>
                </a:solidFill>
                <a:effectLst/>
              </a:rPr>
              <a:t>oleae</a:t>
            </a:r>
            <a:r>
              <a:rPr lang="en-US" sz="1600" b="0" i="0" dirty="0">
                <a:solidFill>
                  <a:srgbClr val="333333"/>
                </a:solidFill>
                <a:effectLst/>
              </a:rPr>
              <a:t> is one of the most serious and economically damaging insects worldwide, affecting the quality and quantity of both olive oil and table olives. Third instar larvae and pupae of several </a:t>
            </a:r>
            <a:r>
              <a:rPr lang="en-US" sz="1600" b="0" i="0" dirty="0" err="1">
                <a:solidFill>
                  <a:srgbClr val="333333"/>
                </a:solidFill>
                <a:effectLst/>
              </a:rPr>
              <a:t>Tephritidae</a:t>
            </a:r>
            <a:r>
              <a:rPr lang="en-US" sz="1600" b="0" i="0" dirty="0">
                <a:solidFill>
                  <a:srgbClr val="333333"/>
                </a:solidFill>
                <a:effectLst/>
              </a:rPr>
              <a:t> flies were reported to be susceptible to entomopathogenic nematodes (EPNs), but few studies have been carried out on the olive fruit fly. </a:t>
            </a:r>
            <a:r>
              <a:rPr lang="en-US" sz="1600" b="1" i="0" u="sng" dirty="0">
                <a:solidFill>
                  <a:srgbClr val="333333"/>
                </a:solidFill>
                <a:effectLst/>
              </a:rPr>
              <a:t>Laboratory assays </a:t>
            </a:r>
            <a:r>
              <a:rPr lang="en-US" sz="1600" b="0" i="0" dirty="0">
                <a:solidFill>
                  <a:srgbClr val="333333"/>
                </a:solidFill>
                <a:effectLst/>
              </a:rPr>
              <a:t>were conducted to evaluate the susceptibility of </a:t>
            </a:r>
            <a:r>
              <a:rPr lang="en-US" sz="1600" b="0" i="1" dirty="0">
                <a:solidFill>
                  <a:srgbClr val="333333"/>
                </a:solidFill>
                <a:effectLst/>
              </a:rPr>
              <a:t>B. </a:t>
            </a:r>
            <a:r>
              <a:rPr lang="en-US" sz="1600" b="0" i="1" dirty="0" err="1">
                <a:solidFill>
                  <a:srgbClr val="333333"/>
                </a:solidFill>
                <a:effectLst/>
              </a:rPr>
              <a:t>oleae</a:t>
            </a:r>
            <a:r>
              <a:rPr lang="en-US" sz="1600" b="0" i="0" dirty="0">
                <a:solidFill>
                  <a:srgbClr val="333333"/>
                </a:solidFill>
                <a:effectLst/>
              </a:rPr>
              <a:t> larvae and pupae to two commercial EPN species, </a:t>
            </a:r>
            <a:r>
              <a:rPr lang="en-US" sz="1600" b="0" i="1" dirty="0" err="1">
                <a:solidFill>
                  <a:srgbClr val="333333"/>
                </a:solidFill>
                <a:effectLst/>
              </a:rPr>
              <a:t>Steinernema</a:t>
            </a:r>
            <a:r>
              <a:rPr lang="en-US" sz="1600" b="0" i="1" dirty="0">
                <a:solidFill>
                  <a:srgbClr val="333333"/>
                </a:solidFill>
                <a:effectLst/>
              </a:rPr>
              <a:t> </a:t>
            </a:r>
            <a:r>
              <a:rPr lang="en-US" sz="1600" b="0" i="1" dirty="0" err="1">
                <a:solidFill>
                  <a:srgbClr val="333333"/>
                </a:solidFill>
                <a:effectLst/>
              </a:rPr>
              <a:t>feltiae</a:t>
            </a:r>
            <a:r>
              <a:rPr lang="en-US" sz="1600" b="0" i="0" dirty="0">
                <a:solidFill>
                  <a:srgbClr val="333333"/>
                </a:solidFill>
                <a:effectLst/>
              </a:rPr>
              <a:t> and </a:t>
            </a:r>
            <a:r>
              <a:rPr lang="en-US" sz="1600" b="0" i="1" dirty="0" err="1">
                <a:solidFill>
                  <a:srgbClr val="333333"/>
                </a:solidFill>
                <a:effectLst/>
              </a:rPr>
              <a:t>Heterorhabditis</a:t>
            </a:r>
            <a:r>
              <a:rPr lang="en-US" sz="1600" b="0" i="1" dirty="0">
                <a:solidFill>
                  <a:srgbClr val="333333"/>
                </a:solidFill>
                <a:effectLst/>
              </a:rPr>
              <a:t> </a:t>
            </a:r>
            <a:r>
              <a:rPr lang="en-US" sz="1600" b="0" i="1" dirty="0" err="1">
                <a:solidFill>
                  <a:srgbClr val="333333"/>
                </a:solidFill>
                <a:effectLst/>
              </a:rPr>
              <a:t>bacteriophora</a:t>
            </a:r>
            <a:r>
              <a:rPr lang="en-US" sz="1600" b="0" i="0" dirty="0">
                <a:solidFill>
                  <a:srgbClr val="333333"/>
                </a:solidFill>
                <a:effectLst/>
              </a:rPr>
              <a:t> and two indigenous Italian strains of </a:t>
            </a:r>
            <a:r>
              <a:rPr lang="en-US" sz="1600" b="0" i="1" dirty="0">
                <a:solidFill>
                  <a:srgbClr val="333333"/>
                </a:solidFill>
                <a:effectLst/>
              </a:rPr>
              <a:t>H. </a:t>
            </a:r>
            <a:r>
              <a:rPr lang="en-US" sz="1600" b="0" i="1" dirty="0" err="1">
                <a:solidFill>
                  <a:srgbClr val="333333"/>
                </a:solidFill>
                <a:effectLst/>
              </a:rPr>
              <a:t>bacteriophora</a:t>
            </a:r>
            <a:r>
              <a:rPr lang="en-US" sz="1600" b="0" i="0" dirty="0">
                <a:solidFill>
                  <a:srgbClr val="333333"/>
                </a:solidFill>
                <a:effectLst/>
              </a:rPr>
              <a:t> and </a:t>
            </a:r>
            <a:r>
              <a:rPr lang="en-US" sz="1600" b="0" i="1" dirty="0" err="1">
                <a:solidFill>
                  <a:srgbClr val="333333"/>
                </a:solidFill>
                <a:effectLst/>
              </a:rPr>
              <a:t>Steinernema</a:t>
            </a:r>
            <a:r>
              <a:rPr lang="en-US" sz="1600" b="0" i="1" dirty="0">
                <a:solidFill>
                  <a:srgbClr val="333333"/>
                </a:solidFill>
                <a:effectLst/>
              </a:rPr>
              <a:t> </a:t>
            </a:r>
            <a:r>
              <a:rPr lang="en-US" sz="1600" b="0" i="1" dirty="0" err="1">
                <a:solidFill>
                  <a:srgbClr val="333333"/>
                </a:solidFill>
                <a:effectLst/>
              </a:rPr>
              <a:t>carpocapsae</a:t>
            </a:r>
            <a:r>
              <a:rPr lang="en-US" sz="1600" b="0" i="0" dirty="0">
                <a:solidFill>
                  <a:srgbClr val="333333"/>
                </a:solidFill>
                <a:effectLst/>
              </a:rPr>
              <a:t>. Moreover, an olive assay in the soil was performed to evaluate the capability of EPN strains to enter inside the olive fruits and interact with </a:t>
            </a:r>
            <a:r>
              <a:rPr lang="en-US" sz="1600" b="0" i="1" dirty="0">
                <a:solidFill>
                  <a:srgbClr val="333333"/>
                </a:solidFill>
                <a:effectLst/>
              </a:rPr>
              <a:t>B. </a:t>
            </a:r>
            <a:r>
              <a:rPr lang="en-US" sz="1600" b="0" i="1" dirty="0" err="1">
                <a:solidFill>
                  <a:srgbClr val="333333"/>
                </a:solidFill>
                <a:effectLst/>
              </a:rPr>
              <a:t>oleae</a:t>
            </a:r>
            <a:r>
              <a:rPr lang="en-US" sz="1600" b="0" i="0" dirty="0">
                <a:solidFill>
                  <a:srgbClr val="333333"/>
                </a:solidFill>
                <a:effectLst/>
              </a:rPr>
              <a:t> during the pupal stage or the emergence of adults in the winter diapause. The susceptibility assays with </a:t>
            </a:r>
            <a:r>
              <a:rPr lang="en-US" sz="1600" b="0" i="1" dirty="0">
                <a:solidFill>
                  <a:srgbClr val="333333"/>
                </a:solidFill>
                <a:effectLst/>
              </a:rPr>
              <a:t>B. </a:t>
            </a:r>
            <a:r>
              <a:rPr lang="en-US" sz="1600" b="0" i="1" dirty="0" err="1">
                <a:solidFill>
                  <a:srgbClr val="333333"/>
                </a:solidFill>
                <a:effectLst/>
              </a:rPr>
              <a:t>oleae</a:t>
            </a:r>
            <a:r>
              <a:rPr lang="en-US" sz="1600" b="0" i="0" dirty="0">
                <a:solidFill>
                  <a:srgbClr val="333333"/>
                </a:solidFill>
                <a:effectLst/>
              </a:rPr>
              <a:t> were performed in well plates, filled with sterile soil (</a:t>
            </a:r>
            <a:r>
              <a:rPr lang="en-US" sz="1600" b="0" i="1" dirty="0">
                <a:solidFill>
                  <a:srgbClr val="333333"/>
                </a:solidFill>
                <a:effectLst/>
              </a:rPr>
              <a:t>n</a:t>
            </a:r>
            <a:r>
              <a:rPr lang="en-US" sz="1600" b="0" i="0" dirty="0">
                <a:solidFill>
                  <a:srgbClr val="333333"/>
                </a:solidFill>
                <a:effectLst/>
              </a:rPr>
              <a:t> = 30 for each EPN strain and insect stage). Adult emergence and mortality were recorded daily for 15 days. Dead pupae and adults were dissected to assess nematode infection. The most noteworthy result was obtained with </a:t>
            </a:r>
            <a:r>
              <a:rPr lang="en-US" sz="1600" b="0" i="1" dirty="0">
                <a:solidFill>
                  <a:srgbClr val="333333"/>
                </a:solidFill>
                <a:effectLst/>
              </a:rPr>
              <a:t>S. </a:t>
            </a:r>
            <a:r>
              <a:rPr lang="en-US" sz="1600" b="0" i="1" dirty="0" err="1">
                <a:solidFill>
                  <a:srgbClr val="333333"/>
                </a:solidFill>
                <a:effectLst/>
              </a:rPr>
              <a:t>feltiae</a:t>
            </a:r>
            <a:r>
              <a:rPr lang="en-US" sz="1600" b="0" i="0" dirty="0">
                <a:solidFill>
                  <a:srgbClr val="333333"/>
                </a:solidFill>
                <a:effectLst/>
              </a:rPr>
              <a:t> which was able to infect more than 80% of larvae and it killed the pupae inside olive fruits and the adults during their emergence with the same efficacy. Since this </a:t>
            </a:r>
            <a:r>
              <a:rPr lang="en-US" sz="1600" b="0" i="0" dirty="0" err="1">
                <a:solidFill>
                  <a:srgbClr val="333333"/>
                </a:solidFill>
                <a:effectLst/>
              </a:rPr>
              <a:t>Tephritidae</a:t>
            </a:r>
            <a:r>
              <a:rPr lang="en-US" sz="1600" b="0" i="0" dirty="0">
                <a:solidFill>
                  <a:srgbClr val="333333"/>
                </a:solidFill>
                <a:effectLst/>
              </a:rPr>
              <a:t> fly spends several months in the soil, the use of EPNs, in particular, </a:t>
            </a:r>
            <a:r>
              <a:rPr lang="en-US" sz="1600" b="0" i="1" dirty="0">
                <a:solidFill>
                  <a:srgbClr val="333333"/>
                </a:solidFill>
                <a:effectLst/>
              </a:rPr>
              <a:t>S. </a:t>
            </a:r>
            <a:r>
              <a:rPr lang="en-US" sz="1600" b="0" i="1" dirty="0" err="1">
                <a:solidFill>
                  <a:srgbClr val="333333"/>
                </a:solidFill>
                <a:effectLst/>
              </a:rPr>
              <a:t>feltiae</a:t>
            </a:r>
            <a:r>
              <a:rPr lang="en-US" sz="1600" b="0" i="0" dirty="0">
                <a:solidFill>
                  <a:srgbClr val="333333"/>
                </a:solidFill>
                <a:effectLst/>
              </a:rPr>
              <a:t> may represent a promising method to control this pest.</a:t>
            </a:r>
          </a:p>
        </p:txBody>
      </p:sp>
      <p:sp>
        <p:nvSpPr>
          <p:cNvPr id="9" name="Freccia a destra 8">
            <a:extLst>
              <a:ext uri="{FF2B5EF4-FFF2-40B4-BE49-F238E27FC236}">
                <a16:creationId xmlns:a16="http://schemas.microsoft.com/office/drawing/2014/main" id="{F3FE8D10-7EF6-41B4-B3CC-5FE107A1C420}"/>
              </a:ext>
            </a:extLst>
          </p:cNvPr>
          <p:cNvSpPr/>
          <p:nvPr/>
        </p:nvSpPr>
        <p:spPr>
          <a:xfrm>
            <a:off x="703138" y="956872"/>
            <a:ext cx="531628" cy="4430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Freccia a destra 9">
            <a:extLst>
              <a:ext uri="{FF2B5EF4-FFF2-40B4-BE49-F238E27FC236}">
                <a16:creationId xmlns:a16="http://schemas.microsoft.com/office/drawing/2014/main" id="{5353F89E-7BC8-4B60-9DA3-460659A14ECA}"/>
              </a:ext>
            </a:extLst>
          </p:cNvPr>
          <p:cNvSpPr/>
          <p:nvPr/>
        </p:nvSpPr>
        <p:spPr>
          <a:xfrm>
            <a:off x="764781" y="1789975"/>
            <a:ext cx="531628" cy="443063"/>
          </a:xfrm>
          <a:prstGeom prst="rightArrow">
            <a:avLst>
              <a:gd name="adj1" fmla="val 59276"/>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992379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C89FB0DD-EDF0-4E11-8FC2-A85142A343BA}"/>
              </a:ext>
            </a:extLst>
          </p:cNvPr>
          <p:cNvGrpSpPr/>
          <p:nvPr/>
        </p:nvGrpSpPr>
        <p:grpSpPr>
          <a:xfrm>
            <a:off x="274677" y="2238909"/>
            <a:ext cx="8334375" cy="4481296"/>
            <a:chOff x="2041828" y="533400"/>
            <a:chExt cx="8334375" cy="4481296"/>
          </a:xfrm>
        </p:grpSpPr>
        <p:pic>
          <p:nvPicPr>
            <p:cNvPr id="3" name="Immagine 2">
              <a:extLst>
                <a:ext uri="{FF2B5EF4-FFF2-40B4-BE49-F238E27FC236}">
                  <a16:creationId xmlns:a16="http://schemas.microsoft.com/office/drawing/2014/main" id="{32E04397-41A0-4EEB-8B96-59896D92F799}"/>
                </a:ext>
              </a:extLst>
            </p:cNvPr>
            <p:cNvPicPr>
              <a:picLocks noChangeAspect="1"/>
            </p:cNvPicPr>
            <p:nvPr/>
          </p:nvPicPr>
          <p:blipFill>
            <a:blip r:embed="rId2"/>
            <a:stretch>
              <a:fillRect/>
            </a:stretch>
          </p:blipFill>
          <p:spPr>
            <a:xfrm>
              <a:off x="2041828" y="533400"/>
              <a:ext cx="8334375" cy="2895600"/>
            </a:xfrm>
            <a:prstGeom prst="rect">
              <a:avLst/>
            </a:prstGeom>
          </p:spPr>
        </p:pic>
        <p:pic>
          <p:nvPicPr>
            <p:cNvPr id="7" name="Immagine 6">
              <a:extLst>
                <a:ext uri="{FF2B5EF4-FFF2-40B4-BE49-F238E27FC236}">
                  <a16:creationId xmlns:a16="http://schemas.microsoft.com/office/drawing/2014/main" id="{20F2D09E-C010-48CA-B925-E12552F656BC}"/>
                </a:ext>
              </a:extLst>
            </p:cNvPr>
            <p:cNvPicPr>
              <a:picLocks noChangeAspect="1"/>
            </p:cNvPicPr>
            <p:nvPr/>
          </p:nvPicPr>
          <p:blipFill>
            <a:blip r:embed="rId3"/>
            <a:stretch>
              <a:fillRect/>
            </a:stretch>
          </p:blipFill>
          <p:spPr>
            <a:xfrm>
              <a:off x="2175925" y="3404971"/>
              <a:ext cx="8086725" cy="1609725"/>
            </a:xfrm>
            <a:prstGeom prst="rect">
              <a:avLst/>
            </a:prstGeom>
          </p:spPr>
        </p:pic>
      </p:grpSp>
      <p:sp>
        <p:nvSpPr>
          <p:cNvPr id="9" name="CasellaDiTesto 8">
            <a:extLst>
              <a:ext uri="{FF2B5EF4-FFF2-40B4-BE49-F238E27FC236}">
                <a16:creationId xmlns:a16="http://schemas.microsoft.com/office/drawing/2014/main" id="{9732225A-487F-4ED0-9FEC-A2AC75606964}"/>
              </a:ext>
            </a:extLst>
          </p:cNvPr>
          <p:cNvSpPr txBox="1"/>
          <p:nvPr/>
        </p:nvSpPr>
        <p:spPr>
          <a:xfrm>
            <a:off x="2226953" y="1004059"/>
            <a:ext cx="4903312" cy="369332"/>
          </a:xfrm>
          <a:prstGeom prst="rect">
            <a:avLst/>
          </a:prstGeom>
          <a:noFill/>
        </p:spPr>
        <p:txBody>
          <a:bodyPr wrap="square">
            <a:spAutoFit/>
          </a:bodyPr>
          <a:lstStyle/>
          <a:p>
            <a:pPr algn="l"/>
            <a:r>
              <a:rPr lang="it-IT" i="0" u="none" strike="noStrike" baseline="0" dirty="0"/>
              <a:t>Tesi </a:t>
            </a:r>
            <a:r>
              <a:rPr lang="it-IT" dirty="0"/>
              <a:t>di </a:t>
            </a:r>
            <a:r>
              <a:rPr lang="it-IT" b="1" i="0" u="none" strike="noStrike" baseline="0" dirty="0"/>
              <a:t>Ferrari Alessandro, UNIPD A.A. 2019-2020</a:t>
            </a:r>
            <a:endParaRPr lang="it-IT" b="1" dirty="0"/>
          </a:p>
        </p:txBody>
      </p:sp>
      <p:pic>
        <p:nvPicPr>
          <p:cNvPr id="4" name="Immagine 3">
            <a:extLst>
              <a:ext uri="{FF2B5EF4-FFF2-40B4-BE49-F238E27FC236}">
                <a16:creationId xmlns:a16="http://schemas.microsoft.com/office/drawing/2014/main" id="{32EA73A2-AD5E-4A40-B2AD-571BCCFE6AF8}"/>
              </a:ext>
            </a:extLst>
          </p:cNvPr>
          <p:cNvPicPr>
            <a:picLocks noChangeAspect="1"/>
          </p:cNvPicPr>
          <p:nvPr/>
        </p:nvPicPr>
        <p:blipFill>
          <a:blip r:embed="rId4"/>
          <a:stretch>
            <a:fillRect/>
          </a:stretch>
        </p:blipFill>
        <p:spPr>
          <a:xfrm>
            <a:off x="7016973" y="138540"/>
            <a:ext cx="5024334" cy="2433113"/>
          </a:xfrm>
          <a:prstGeom prst="rect">
            <a:avLst/>
          </a:prstGeom>
          <a:ln>
            <a:solidFill>
              <a:srgbClr val="FF0000"/>
            </a:solidFill>
          </a:ln>
        </p:spPr>
      </p:pic>
    </p:spTree>
    <p:extLst>
      <p:ext uri="{BB962C8B-B14F-4D97-AF65-F5344CB8AC3E}">
        <p14:creationId xmlns:p14="http://schemas.microsoft.com/office/powerpoint/2010/main" val="197707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a:extLst>
              <a:ext uri="{FF2B5EF4-FFF2-40B4-BE49-F238E27FC236}">
                <a16:creationId xmlns:a16="http://schemas.microsoft.com/office/drawing/2014/main" id="{02F0554E-BC16-45EA-A8A3-06021E3C9F66}"/>
              </a:ext>
            </a:extLst>
          </p:cNvPr>
          <p:cNvSpPr/>
          <p:nvPr/>
        </p:nvSpPr>
        <p:spPr>
          <a:xfrm>
            <a:off x="4355796" y="5269092"/>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33">
            <a:extLst>
              <a:ext uri="{FF2B5EF4-FFF2-40B4-BE49-F238E27FC236}">
                <a16:creationId xmlns:a16="http://schemas.microsoft.com/office/drawing/2014/main" id="{10B68FED-0A6C-4FC6-9853-B3F63D1CFD57}"/>
              </a:ext>
            </a:extLst>
          </p:cNvPr>
          <p:cNvSpPr/>
          <p:nvPr/>
        </p:nvSpPr>
        <p:spPr>
          <a:xfrm>
            <a:off x="4352257" y="3745089"/>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64A5391C-862A-4CDF-BF6A-C326D88FE8D9}"/>
              </a:ext>
            </a:extLst>
          </p:cNvPr>
          <p:cNvSpPr/>
          <p:nvPr/>
        </p:nvSpPr>
        <p:spPr>
          <a:xfrm>
            <a:off x="4348717" y="2210455"/>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CasellaDiTesto 16">
            <a:extLst>
              <a:ext uri="{FF2B5EF4-FFF2-40B4-BE49-F238E27FC236}">
                <a16:creationId xmlns:a16="http://schemas.microsoft.com/office/drawing/2014/main" id="{314DA3E9-9159-406E-9292-D47631727CF0}"/>
              </a:ext>
            </a:extLst>
          </p:cNvPr>
          <p:cNvSpPr txBox="1"/>
          <p:nvPr/>
        </p:nvSpPr>
        <p:spPr>
          <a:xfrm>
            <a:off x="4810000" y="169086"/>
            <a:ext cx="2763385" cy="461665"/>
          </a:xfrm>
          <a:prstGeom prst="rect">
            <a:avLst/>
          </a:prstGeom>
          <a:noFill/>
        </p:spPr>
        <p:txBody>
          <a:bodyPr wrap="none" rtlCol="0">
            <a:spAutoFit/>
          </a:bodyPr>
          <a:lstStyle/>
          <a:p>
            <a:pPr algn="ctr"/>
            <a:r>
              <a:rPr lang="it-IT" sz="2400" b="1" dirty="0"/>
              <a:t>Richieste olivicoltori</a:t>
            </a:r>
          </a:p>
        </p:txBody>
      </p:sp>
      <p:sp>
        <p:nvSpPr>
          <p:cNvPr id="18" name="CasellaDiTesto 17">
            <a:extLst>
              <a:ext uri="{FF2B5EF4-FFF2-40B4-BE49-F238E27FC236}">
                <a16:creationId xmlns:a16="http://schemas.microsoft.com/office/drawing/2014/main" id="{446584E6-82C2-4F33-9C6E-3F6FC7823464}"/>
              </a:ext>
            </a:extLst>
          </p:cNvPr>
          <p:cNvSpPr txBox="1"/>
          <p:nvPr/>
        </p:nvSpPr>
        <p:spPr>
          <a:xfrm>
            <a:off x="8677868" y="175903"/>
            <a:ext cx="3165675" cy="461665"/>
          </a:xfrm>
          <a:prstGeom prst="rect">
            <a:avLst/>
          </a:prstGeom>
          <a:noFill/>
        </p:spPr>
        <p:txBody>
          <a:bodyPr wrap="none" rtlCol="0">
            <a:spAutoFit/>
          </a:bodyPr>
          <a:lstStyle/>
          <a:p>
            <a:pPr algn="ctr"/>
            <a:r>
              <a:rPr lang="it-IT" sz="2400" b="1" dirty="0"/>
              <a:t>Risposte mondo ricerca</a:t>
            </a:r>
          </a:p>
        </p:txBody>
      </p:sp>
      <p:sp>
        <p:nvSpPr>
          <p:cNvPr id="20" name="CasellaDiTesto 19">
            <a:extLst>
              <a:ext uri="{FF2B5EF4-FFF2-40B4-BE49-F238E27FC236}">
                <a16:creationId xmlns:a16="http://schemas.microsoft.com/office/drawing/2014/main" id="{40554BF1-0A80-4670-B3CC-C2996851A717}"/>
              </a:ext>
            </a:extLst>
          </p:cNvPr>
          <p:cNvSpPr txBox="1"/>
          <p:nvPr/>
        </p:nvSpPr>
        <p:spPr>
          <a:xfrm>
            <a:off x="4279750" y="2489285"/>
            <a:ext cx="3974668" cy="1015663"/>
          </a:xfrm>
          <a:prstGeom prst="rect">
            <a:avLst/>
          </a:prstGeom>
          <a:noFill/>
        </p:spPr>
        <p:txBody>
          <a:bodyPr wrap="square" rtlCol="0">
            <a:spAutoFit/>
          </a:bodyPr>
          <a:lstStyle/>
          <a:p>
            <a:pPr algn="ctr"/>
            <a:r>
              <a:rPr lang="it-IT" sz="2000" b="1" dirty="0"/>
              <a:t>Definizione della gravità dell’attacco e dei casi in cui è necessario intervenire</a:t>
            </a:r>
          </a:p>
        </p:txBody>
      </p:sp>
      <p:sp>
        <p:nvSpPr>
          <p:cNvPr id="26" name="CasellaDiTesto 25">
            <a:extLst>
              <a:ext uri="{FF2B5EF4-FFF2-40B4-BE49-F238E27FC236}">
                <a16:creationId xmlns:a16="http://schemas.microsoft.com/office/drawing/2014/main" id="{BEA83EF5-C052-4243-8ED1-4EA3A9735F67}"/>
              </a:ext>
            </a:extLst>
          </p:cNvPr>
          <p:cNvSpPr txBox="1"/>
          <p:nvPr/>
        </p:nvSpPr>
        <p:spPr>
          <a:xfrm>
            <a:off x="4645459" y="3816162"/>
            <a:ext cx="3275795" cy="1323439"/>
          </a:xfrm>
          <a:prstGeom prst="rect">
            <a:avLst/>
          </a:prstGeom>
          <a:noFill/>
        </p:spPr>
        <p:txBody>
          <a:bodyPr wrap="square" rtlCol="0">
            <a:spAutoFit/>
          </a:bodyPr>
          <a:lstStyle/>
          <a:p>
            <a:pPr algn="ctr"/>
            <a:r>
              <a:rPr lang="it-IT" sz="2000" b="1" dirty="0"/>
              <a:t>Individuazione di </a:t>
            </a:r>
          </a:p>
          <a:p>
            <a:pPr algn="ctr"/>
            <a:r>
              <a:rPr lang="it-IT" sz="2000" b="1" dirty="0"/>
              <a:t>prodotti e tecniche </a:t>
            </a:r>
          </a:p>
          <a:p>
            <a:pPr algn="ctr"/>
            <a:r>
              <a:rPr lang="it-IT" sz="2000" b="1" dirty="0"/>
              <a:t>per il controllo in </a:t>
            </a:r>
          </a:p>
          <a:p>
            <a:pPr algn="ctr"/>
            <a:r>
              <a:rPr lang="it-IT" sz="2000" b="1" dirty="0"/>
              <a:t>olivicoltura biologica </a:t>
            </a:r>
          </a:p>
        </p:txBody>
      </p:sp>
      <p:sp>
        <p:nvSpPr>
          <p:cNvPr id="22" name="Rettangolo 21">
            <a:extLst>
              <a:ext uri="{FF2B5EF4-FFF2-40B4-BE49-F238E27FC236}">
                <a16:creationId xmlns:a16="http://schemas.microsoft.com/office/drawing/2014/main" id="{AA57E0B0-255C-4722-9DF1-02119CB1F2C6}"/>
              </a:ext>
            </a:extLst>
          </p:cNvPr>
          <p:cNvSpPr/>
          <p:nvPr/>
        </p:nvSpPr>
        <p:spPr>
          <a:xfrm>
            <a:off x="8243788" y="2224628"/>
            <a:ext cx="3763476" cy="144096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4" name="Picture 2">
            <a:extLst>
              <a:ext uri="{FF2B5EF4-FFF2-40B4-BE49-F238E27FC236}">
                <a16:creationId xmlns:a16="http://schemas.microsoft.com/office/drawing/2014/main" id="{34A0EB83-0016-4B9C-924C-FFCA07BE4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287" y="3156910"/>
            <a:ext cx="2145336" cy="1761654"/>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sp>
        <p:nvSpPr>
          <p:cNvPr id="25" name="CasellaDiTesto 24">
            <a:extLst>
              <a:ext uri="{FF2B5EF4-FFF2-40B4-BE49-F238E27FC236}">
                <a16:creationId xmlns:a16="http://schemas.microsoft.com/office/drawing/2014/main" id="{EDA795B7-F658-42A4-B655-0A4E44225B16}"/>
              </a:ext>
            </a:extLst>
          </p:cNvPr>
          <p:cNvSpPr txBox="1"/>
          <p:nvPr/>
        </p:nvSpPr>
        <p:spPr>
          <a:xfrm>
            <a:off x="4734065" y="5329528"/>
            <a:ext cx="2990131" cy="1323439"/>
          </a:xfrm>
          <a:prstGeom prst="rect">
            <a:avLst/>
          </a:prstGeom>
          <a:noFill/>
        </p:spPr>
        <p:txBody>
          <a:bodyPr wrap="square" rtlCol="0">
            <a:spAutoFit/>
          </a:bodyPr>
          <a:lstStyle/>
          <a:p>
            <a:pPr algn="ctr"/>
            <a:r>
              <a:rPr lang="it-IT" sz="2000" b="1" dirty="0"/>
              <a:t>Individuazione di </a:t>
            </a:r>
          </a:p>
          <a:p>
            <a:pPr algn="ctr"/>
            <a:r>
              <a:rPr lang="it-IT" sz="2000" b="1" dirty="0"/>
              <a:t>prodotti e tecniche </a:t>
            </a:r>
          </a:p>
          <a:p>
            <a:pPr algn="ctr"/>
            <a:r>
              <a:rPr lang="it-IT" sz="2000" b="1" dirty="0"/>
              <a:t>per il controllo in olivicoltura integrata </a:t>
            </a:r>
          </a:p>
        </p:txBody>
      </p:sp>
      <p:sp>
        <p:nvSpPr>
          <p:cNvPr id="36" name="Rettangolo 35">
            <a:extLst>
              <a:ext uri="{FF2B5EF4-FFF2-40B4-BE49-F238E27FC236}">
                <a16:creationId xmlns:a16="http://schemas.microsoft.com/office/drawing/2014/main" id="{D009AABF-30C9-49C5-8807-B56BCDFEE5D1}"/>
              </a:ext>
            </a:extLst>
          </p:cNvPr>
          <p:cNvSpPr/>
          <p:nvPr/>
        </p:nvSpPr>
        <p:spPr>
          <a:xfrm>
            <a:off x="8257956" y="3769900"/>
            <a:ext cx="3763476" cy="14409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Rettangolo 36">
            <a:extLst>
              <a:ext uri="{FF2B5EF4-FFF2-40B4-BE49-F238E27FC236}">
                <a16:creationId xmlns:a16="http://schemas.microsoft.com/office/drawing/2014/main" id="{8A8F4C94-1705-4B77-8C9F-24FA7AB8E3D8}"/>
              </a:ext>
            </a:extLst>
          </p:cNvPr>
          <p:cNvSpPr/>
          <p:nvPr/>
        </p:nvSpPr>
        <p:spPr>
          <a:xfrm>
            <a:off x="8272129" y="5283269"/>
            <a:ext cx="3763476" cy="14409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8" name="Rettangolo 37">
            <a:extLst>
              <a:ext uri="{FF2B5EF4-FFF2-40B4-BE49-F238E27FC236}">
                <a16:creationId xmlns:a16="http://schemas.microsoft.com/office/drawing/2014/main" id="{8AE620AF-3A45-4873-9698-66E1DFD87EB3}"/>
              </a:ext>
            </a:extLst>
          </p:cNvPr>
          <p:cNvSpPr/>
          <p:nvPr/>
        </p:nvSpPr>
        <p:spPr>
          <a:xfrm>
            <a:off x="4362891" y="672272"/>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CasellaDiTesto 38">
            <a:extLst>
              <a:ext uri="{FF2B5EF4-FFF2-40B4-BE49-F238E27FC236}">
                <a16:creationId xmlns:a16="http://schemas.microsoft.com/office/drawing/2014/main" id="{6D7991A5-D96D-4C4A-8277-77A6EC2C51CE}"/>
              </a:ext>
            </a:extLst>
          </p:cNvPr>
          <p:cNvSpPr txBox="1"/>
          <p:nvPr/>
        </p:nvSpPr>
        <p:spPr>
          <a:xfrm>
            <a:off x="4421520" y="1121227"/>
            <a:ext cx="3637964" cy="707886"/>
          </a:xfrm>
          <a:prstGeom prst="rect">
            <a:avLst/>
          </a:prstGeom>
          <a:noFill/>
        </p:spPr>
        <p:txBody>
          <a:bodyPr wrap="square" rtlCol="0">
            <a:spAutoFit/>
          </a:bodyPr>
          <a:lstStyle/>
          <a:p>
            <a:pPr algn="ctr"/>
            <a:r>
              <a:rPr lang="it-IT" sz="2000" b="1" dirty="0"/>
              <a:t>Definizione delle cause </a:t>
            </a:r>
          </a:p>
          <a:p>
            <a:pPr algn="ctr"/>
            <a:r>
              <a:rPr lang="it-IT" sz="2000" b="1" dirty="0"/>
              <a:t> forte infestazione</a:t>
            </a:r>
          </a:p>
        </p:txBody>
      </p:sp>
      <p:sp>
        <p:nvSpPr>
          <p:cNvPr id="2" name="Triangolo rettangolo 1">
            <a:extLst>
              <a:ext uri="{FF2B5EF4-FFF2-40B4-BE49-F238E27FC236}">
                <a16:creationId xmlns:a16="http://schemas.microsoft.com/office/drawing/2014/main" id="{AFD78FC0-4668-458E-AE5D-DD77A64B7858}"/>
              </a:ext>
            </a:extLst>
          </p:cNvPr>
          <p:cNvSpPr/>
          <p:nvPr/>
        </p:nvSpPr>
        <p:spPr>
          <a:xfrm>
            <a:off x="8272128" y="701366"/>
            <a:ext cx="3735135" cy="1418952"/>
          </a:xfrm>
          <a:prstGeom prst="rtTriangl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1" name="Triangolo rettangolo 40">
            <a:extLst>
              <a:ext uri="{FF2B5EF4-FFF2-40B4-BE49-F238E27FC236}">
                <a16:creationId xmlns:a16="http://schemas.microsoft.com/office/drawing/2014/main" id="{5F846E20-004D-4011-B3CC-E14AAE31424E}"/>
              </a:ext>
            </a:extLst>
          </p:cNvPr>
          <p:cNvSpPr/>
          <p:nvPr/>
        </p:nvSpPr>
        <p:spPr>
          <a:xfrm rot="10800000">
            <a:off x="8300471" y="679354"/>
            <a:ext cx="3706792" cy="1418951"/>
          </a:xfrm>
          <a:prstGeom prst="rtTriangl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a:extLst>
              <a:ext uri="{FF2B5EF4-FFF2-40B4-BE49-F238E27FC236}">
                <a16:creationId xmlns:a16="http://schemas.microsoft.com/office/drawing/2014/main" id="{53FB1B7E-462A-45AD-90FB-09659E4F915C}"/>
              </a:ext>
            </a:extLst>
          </p:cNvPr>
          <p:cNvSpPr txBox="1"/>
          <p:nvPr/>
        </p:nvSpPr>
        <p:spPr>
          <a:xfrm>
            <a:off x="380886" y="2227675"/>
            <a:ext cx="3738138" cy="769441"/>
          </a:xfrm>
          <a:prstGeom prst="rect">
            <a:avLst/>
          </a:prstGeom>
          <a:noFill/>
        </p:spPr>
        <p:txBody>
          <a:bodyPr wrap="none" rtlCol="0">
            <a:spAutoFit/>
          </a:bodyPr>
          <a:lstStyle/>
          <a:p>
            <a:pPr algn="ctr"/>
            <a:r>
              <a:rPr lang="it-IT" sz="2400" b="1" i="1" dirty="0" err="1"/>
              <a:t>Dasineura</a:t>
            </a:r>
            <a:r>
              <a:rPr lang="it-IT" sz="2400" b="1" i="1" dirty="0"/>
              <a:t> </a:t>
            </a:r>
            <a:r>
              <a:rPr lang="it-IT" sz="2400" b="1" i="1" dirty="0" err="1"/>
              <a:t>oleae</a:t>
            </a:r>
            <a:r>
              <a:rPr lang="it-IT" sz="2400" b="1" i="1" dirty="0"/>
              <a:t> </a:t>
            </a:r>
          </a:p>
          <a:p>
            <a:pPr algn="ctr"/>
            <a:r>
              <a:rPr lang="it-IT" sz="2000" b="1" dirty="0"/>
              <a:t>o Cecidomia delle foglie dell’olivo</a:t>
            </a:r>
          </a:p>
        </p:txBody>
      </p:sp>
      <p:sp>
        <p:nvSpPr>
          <p:cNvPr id="19" name="CasellaDiTesto 18">
            <a:extLst>
              <a:ext uri="{FF2B5EF4-FFF2-40B4-BE49-F238E27FC236}">
                <a16:creationId xmlns:a16="http://schemas.microsoft.com/office/drawing/2014/main" id="{684BACE5-1382-4859-8223-DF4F6984D3BD}"/>
              </a:ext>
            </a:extLst>
          </p:cNvPr>
          <p:cNvSpPr txBox="1"/>
          <p:nvPr/>
        </p:nvSpPr>
        <p:spPr>
          <a:xfrm>
            <a:off x="8558203" y="4287059"/>
            <a:ext cx="3275795" cy="400110"/>
          </a:xfrm>
          <a:prstGeom prst="rect">
            <a:avLst/>
          </a:prstGeom>
          <a:noFill/>
        </p:spPr>
        <p:txBody>
          <a:bodyPr wrap="square" rtlCol="0">
            <a:spAutoFit/>
          </a:bodyPr>
          <a:lstStyle/>
          <a:p>
            <a:pPr algn="ctr"/>
            <a:r>
              <a:rPr lang="it-IT" sz="2000" b="1" dirty="0"/>
              <a:t>Proposte operative </a:t>
            </a:r>
          </a:p>
        </p:txBody>
      </p:sp>
      <p:sp>
        <p:nvSpPr>
          <p:cNvPr id="21" name="CasellaDiTesto 20">
            <a:extLst>
              <a:ext uri="{FF2B5EF4-FFF2-40B4-BE49-F238E27FC236}">
                <a16:creationId xmlns:a16="http://schemas.microsoft.com/office/drawing/2014/main" id="{045C4BFB-E493-417E-B96D-77C1B314F7E9}"/>
              </a:ext>
            </a:extLst>
          </p:cNvPr>
          <p:cNvSpPr txBox="1"/>
          <p:nvPr/>
        </p:nvSpPr>
        <p:spPr>
          <a:xfrm>
            <a:off x="8556493" y="5795645"/>
            <a:ext cx="3275795" cy="400110"/>
          </a:xfrm>
          <a:prstGeom prst="rect">
            <a:avLst/>
          </a:prstGeom>
          <a:noFill/>
        </p:spPr>
        <p:txBody>
          <a:bodyPr wrap="square" rtlCol="0">
            <a:spAutoFit/>
          </a:bodyPr>
          <a:lstStyle/>
          <a:p>
            <a:pPr algn="ctr"/>
            <a:r>
              <a:rPr lang="it-IT" sz="2000" b="1" dirty="0"/>
              <a:t>Proposte operative </a:t>
            </a:r>
          </a:p>
        </p:txBody>
      </p:sp>
      <p:sp>
        <p:nvSpPr>
          <p:cNvPr id="23" name="CasellaDiTesto 22">
            <a:extLst>
              <a:ext uri="{FF2B5EF4-FFF2-40B4-BE49-F238E27FC236}">
                <a16:creationId xmlns:a16="http://schemas.microsoft.com/office/drawing/2014/main" id="{93B2BFC6-7D9F-4D1A-962E-6E168DEC923E}"/>
              </a:ext>
            </a:extLst>
          </p:cNvPr>
          <p:cNvSpPr txBox="1"/>
          <p:nvPr/>
        </p:nvSpPr>
        <p:spPr>
          <a:xfrm>
            <a:off x="8515397" y="2713403"/>
            <a:ext cx="3275795" cy="400110"/>
          </a:xfrm>
          <a:prstGeom prst="rect">
            <a:avLst/>
          </a:prstGeom>
          <a:noFill/>
        </p:spPr>
        <p:txBody>
          <a:bodyPr wrap="square" rtlCol="0">
            <a:spAutoFit/>
          </a:bodyPr>
          <a:lstStyle/>
          <a:p>
            <a:pPr algn="ctr"/>
            <a:r>
              <a:rPr lang="it-IT" sz="2000" b="1" dirty="0"/>
              <a:t>Scuola Sant’Anna di Pisa </a:t>
            </a:r>
          </a:p>
        </p:txBody>
      </p:sp>
      <p:sp>
        <p:nvSpPr>
          <p:cNvPr id="27" name="CasellaDiTesto 26">
            <a:extLst>
              <a:ext uri="{FF2B5EF4-FFF2-40B4-BE49-F238E27FC236}">
                <a16:creationId xmlns:a16="http://schemas.microsoft.com/office/drawing/2014/main" id="{AF3A7410-655C-456E-A3F0-10D118D2EE12}"/>
              </a:ext>
            </a:extLst>
          </p:cNvPr>
          <p:cNvSpPr txBox="1"/>
          <p:nvPr/>
        </p:nvSpPr>
        <p:spPr>
          <a:xfrm rot="1229043">
            <a:off x="9667161" y="1027299"/>
            <a:ext cx="2405021" cy="343851"/>
          </a:xfrm>
          <a:prstGeom prst="rect">
            <a:avLst/>
          </a:prstGeom>
          <a:noFill/>
        </p:spPr>
        <p:txBody>
          <a:bodyPr wrap="square" rtlCol="0">
            <a:spAutoFit/>
          </a:bodyPr>
          <a:lstStyle/>
          <a:p>
            <a:pPr algn="ctr"/>
            <a:r>
              <a:rPr lang="it-IT" sz="1600" b="1" dirty="0"/>
              <a:t>Scuola Sant’Anna di Pisa </a:t>
            </a:r>
          </a:p>
        </p:txBody>
      </p:sp>
    </p:spTree>
    <p:extLst>
      <p:ext uri="{BB962C8B-B14F-4D97-AF65-F5344CB8AC3E}">
        <p14:creationId xmlns:p14="http://schemas.microsoft.com/office/powerpoint/2010/main" val="62412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talia fisica: carta geografica muta | Carte geografiche">
            <a:extLst>
              <a:ext uri="{FF2B5EF4-FFF2-40B4-BE49-F238E27FC236}">
                <a16:creationId xmlns:a16="http://schemas.microsoft.com/office/drawing/2014/main" id="{C1754183-6747-4015-BAC3-BEAA6FDA1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715" y="1112802"/>
            <a:ext cx="8085762" cy="5403142"/>
          </a:xfrm>
          <a:prstGeom prst="rect">
            <a:avLst/>
          </a:prstGeom>
          <a:noFill/>
          <a:extLst>
            <a:ext uri="{909E8E84-426E-40DD-AFC4-6F175D3DCCD1}">
              <a14:hiddenFill xmlns:a14="http://schemas.microsoft.com/office/drawing/2010/main">
                <a:solidFill>
                  <a:srgbClr val="FFFFFF"/>
                </a:solidFill>
              </a14:hiddenFill>
            </a:ext>
          </a:extLst>
        </p:spPr>
      </p:pic>
      <p:sp>
        <p:nvSpPr>
          <p:cNvPr id="3" name="Ovale 2">
            <a:extLst>
              <a:ext uri="{FF2B5EF4-FFF2-40B4-BE49-F238E27FC236}">
                <a16:creationId xmlns:a16="http://schemas.microsoft.com/office/drawing/2014/main" id="{0853A7E0-A322-4033-B58C-E7460CE132F6}"/>
              </a:ext>
            </a:extLst>
          </p:cNvPr>
          <p:cNvSpPr/>
          <p:nvPr/>
        </p:nvSpPr>
        <p:spPr bwMode="auto">
          <a:xfrm>
            <a:off x="5465371" y="2536640"/>
            <a:ext cx="148856" cy="116958"/>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4" name="Ovale 3">
            <a:extLst>
              <a:ext uri="{FF2B5EF4-FFF2-40B4-BE49-F238E27FC236}">
                <a16:creationId xmlns:a16="http://schemas.microsoft.com/office/drawing/2014/main" id="{F3E83B42-2808-48FD-9168-A3E968A101A5}"/>
              </a:ext>
            </a:extLst>
          </p:cNvPr>
          <p:cNvSpPr/>
          <p:nvPr/>
        </p:nvSpPr>
        <p:spPr bwMode="auto">
          <a:xfrm>
            <a:off x="5575239" y="2774103"/>
            <a:ext cx="148856" cy="116958"/>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5" name="Ovale 4">
            <a:extLst>
              <a:ext uri="{FF2B5EF4-FFF2-40B4-BE49-F238E27FC236}">
                <a16:creationId xmlns:a16="http://schemas.microsoft.com/office/drawing/2014/main" id="{1C8BA6C3-B805-4924-A071-1D2B4AC13D66}"/>
              </a:ext>
            </a:extLst>
          </p:cNvPr>
          <p:cNvSpPr/>
          <p:nvPr/>
        </p:nvSpPr>
        <p:spPr bwMode="auto">
          <a:xfrm>
            <a:off x="5713462" y="2954860"/>
            <a:ext cx="148856" cy="116958"/>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6" name="Ovale 5">
            <a:extLst>
              <a:ext uri="{FF2B5EF4-FFF2-40B4-BE49-F238E27FC236}">
                <a16:creationId xmlns:a16="http://schemas.microsoft.com/office/drawing/2014/main" id="{1AC4C45F-06F0-4A96-81B1-BC206494FD48}"/>
              </a:ext>
            </a:extLst>
          </p:cNvPr>
          <p:cNvSpPr/>
          <p:nvPr/>
        </p:nvSpPr>
        <p:spPr bwMode="auto">
          <a:xfrm>
            <a:off x="5936756" y="2370069"/>
            <a:ext cx="148856" cy="116958"/>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7" name="Ovale 6">
            <a:extLst>
              <a:ext uri="{FF2B5EF4-FFF2-40B4-BE49-F238E27FC236}">
                <a16:creationId xmlns:a16="http://schemas.microsoft.com/office/drawing/2014/main" id="{88DE6527-455E-49AF-8059-EA75E9E57B7C}"/>
              </a:ext>
            </a:extLst>
          </p:cNvPr>
          <p:cNvSpPr/>
          <p:nvPr/>
        </p:nvSpPr>
        <p:spPr bwMode="auto">
          <a:xfrm>
            <a:off x="5745365" y="2306266"/>
            <a:ext cx="148856" cy="116958"/>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8" name="Ovale 7">
            <a:extLst>
              <a:ext uri="{FF2B5EF4-FFF2-40B4-BE49-F238E27FC236}">
                <a16:creationId xmlns:a16="http://schemas.microsoft.com/office/drawing/2014/main" id="{0AD78BE5-10C5-4F71-9560-F312CD3A99FF}"/>
              </a:ext>
            </a:extLst>
          </p:cNvPr>
          <p:cNvSpPr/>
          <p:nvPr/>
        </p:nvSpPr>
        <p:spPr bwMode="auto">
          <a:xfrm>
            <a:off x="6457748" y="1764005"/>
            <a:ext cx="148856" cy="116958"/>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9" name="Ovale 8">
            <a:extLst>
              <a:ext uri="{FF2B5EF4-FFF2-40B4-BE49-F238E27FC236}">
                <a16:creationId xmlns:a16="http://schemas.microsoft.com/office/drawing/2014/main" id="{130BD301-E8A4-4F98-B2FB-611AC7FD7396}"/>
              </a:ext>
            </a:extLst>
          </p:cNvPr>
          <p:cNvSpPr/>
          <p:nvPr/>
        </p:nvSpPr>
        <p:spPr bwMode="auto">
          <a:xfrm>
            <a:off x="6163581" y="3064728"/>
            <a:ext cx="148856" cy="116958"/>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10" name="CasellaDiTesto 9">
            <a:extLst>
              <a:ext uri="{FF2B5EF4-FFF2-40B4-BE49-F238E27FC236}">
                <a16:creationId xmlns:a16="http://schemas.microsoft.com/office/drawing/2014/main" id="{8A46777A-B4AF-4387-9F2A-81CDE71BA896}"/>
              </a:ext>
            </a:extLst>
          </p:cNvPr>
          <p:cNvSpPr txBox="1"/>
          <p:nvPr/>
        </p:nvSpPr>
        <p:spPr>
          <a:xfrm>
            <a:off x="1695974" y="170051"/>
            <a:ext cx="8198035" cy="769441"/>
          </a:xfrm>
          <a:prstGeom prst="rect">
            <a:avLst/>
          </a:prstGeom>
          <a:noFill/>
        </p:spPr>
        <p:txBody>
          <a:bodyPr wrap="square" rtlCol="0">
            <a:spAutoFit/>
          </a:bodyPr>
          <a:lstStyle/>
          <a:p>
            <a:pPr algn="ctr"/>
            <a:r>
              <a:rPr lang="it-IT" sz="2400" b="1" i="1" dirty="0" err="1"/>
              <a:t>Dasineura</a:t>
            </a:r>
            <a:r>
              <a:rPr lang="it-IT" sz="2400" b="1" i="1" dirty="0"/>
              <a:t> </a:t>
            </a:r>
            <a:r>
              <a:rPr lang="it-IT" sz="2400" b="1" i="1" dirty="0" err="1"/>
              <a:t>oleae</a:t>
            </a:r>
            <a:r>
              <a:rPr lang="it-IT" sz="2400" b="1" i="1" dirty="0"/>
              <a:t>  </a:t>
            </a:r>
            <a:r>
              <a:rPr lang="it-IT" sz="2000" b="1" dirty="0"/>
              <a:t>o Cecidomia delle foglie dell’olivo:</a:t>
            </a:r>
          </a:p>
          <a:p>
            <a:pPr algn="ctr"/>
            <a:r>
              <a:rPr lang="it-IT" sz="2000" b="1" u="sng" dirty="0"/>
              <a:t>segnalazione di focolai di infestazione di diversa gravità</a:t>
            </a:r>
          </a:p>
        </p:txBody>
      </p:sp>
    </p:spTree>
    <p:extLst>
      <p:ext uri="{BB962C8B-B14F-4D97-AF65-F5344CB8AC3E}">
        <p14:creationId xmlns:p14="http://schemas.microsoft.com/office/powerpoint/2010/main" val="2211107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E1A0397-FFDC-48AC-8B2E-5EC72E0C39EC}"/>
              </a:ext>
            </a:extLst>
          </p:cNvPr>
          <p:cNvPicPr>
            <a:picLocks noChangeAspect="1"/>
          </p:cNvPicPr>
          <p:nvPr/>
        </p:nvPicPr>
        <p:blipFill>
          <a:blip r:embed="rId2"/>
          <a:stretch>
            <a:fillRect/>
          </a:stretch>
        </p:blipFill>
        <p:spPr>
          <a:xfrm>
            <a:off x="3303144" y="1322992"/>
            <a:ext cx="3657600" cy="4476750"/>
          </a:xfrm>
          <a:prstGeom prst="rect">
            <a:avLst/>
          </a:prstGeom>
        </p:spPr>
      </p:pic>
      <p:pic>
        <p:nvPicPr>
          <p:cNvPr id="3" name="Picture 6" descr="Icona Di Concentrazione Di Dolore I Cerchi Rossi, Simbolo Di Concentrazione  Di Dolore Per Antidolorifico Medico Droga Illustrazione Vettoriale -  Illustrazione di pancia, salute: 114316105">
            <a:extLst>
              <a:ext uri="{FF2B5EF4-FFF2-40B4-BE49-F238E27FC236}">
                <a16:creationId xmlns:a16="http://schemas.microsoft.com/office/drawing/2014/main" id="{95C7DD72-1026-4BAE-B8B2-322E030C67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170" y="4906389"/>
            <a:ext cx="515669" cy="5156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cona Di Concentrazione Di Dolore I Cerchi Rossi, Simbolo Di Concentrazione  Di Dolore Per Antidolorifico Medico Droga Illustrazione Vettoriale -  Illustrazione di pancia, salute: 114316105">
            <a:extLst>
              <a:ext uri="{FF2B5EF4-FFF2-40B4-BE49-F238E27FC236}">
                <a16:creationId xmlns:a16="http://schemas.microsoft.com/office/drawing/2014/main" id="{7A10F6B9-5560-4D42-B032-957106C211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269" y="3761603"/>
            <a:ext cx="765546" cy="7655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cona Di Concentrazione Di Dolore I Cerchi Rossi, Simbolo Di Concentrazione  Di Dolore Per Antidolorifico Medico Droga Illustrazione Vettoriale -  Illustrazione di pancia, salute: 114316105">
            <a:extLst>
              <a:ext uri="{FF2B5EF4-FFF2-40B4-BE49-F238E27FC236}">
                <a16:creationId xmlns:a16="http://schemas.microsoft.com/office/drawing/2014/main" id="{E3794FFA-57C4-4FF1-A77D-B2F4886B87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5042" y="2404183"/>
            <a:ext cx="593648" cy="59364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87087CF8-E8FE-44A6-98F0-F7E85F20BD0F}"/>
              </a:ext>
            </a:extLst>
          </p:cNvPr>
          <p:cNvSpPr txBox="1"/>
          <p:nvPr/>
        </p:nvSpPr>
        <p:spPr>
          <a:xfrm>
            <a:off x="5131932" y="3952989"/>
            <a:ext cx="4102341" cy="338554"/>
          </a:xfrm>
          <a:prstGeom prst="rect">
            <a:avLst/>
          </a:prstGeom>
          <a:noFill/>
        </p:spPr>
        <p:txBody>
          <a:bodyPr wrap="none" rtlCol="0">
            <a:spAutoFit/>
          </a:bodyPr>
          <a:lstStyle/>
          <a:p>
            <a:r>
              <a:rPr lang="it-IT" sz="1600" b="1" dirty="0"/>
              <a:t>2016-2020 (trend infestazione </a:t>
            </a:r>
            <a:r>
              <a:rPr lang="it-IT" sz="1600" b="1" u="sng" dirty="0"/>
              <a:t>in diminuzione</a:t>
            </a:r>
            <a:r>
              <a:rPr lang="it-IT" sz="1600" b="1" dirty="0"/>
              <a:t>)</a:t>
            </a:r>
          </a:p>
        </p:txBody>
      </p:sp>
      <p:sp>
        <p:nvSpPr>
          <p:cNvPr id="7" name="CasellaDiTesto 6">
            <a:extLst>
              <a:ext uri="{FF2B5EF4-FFF2-40B4-BE49-F238E27FC236}">
                <a16:creationId xmlns:a16="http://schemas.microsoft.com/office/drawing/2014/main" id="{F785B49E-44FC-4DDD-B887-017854EA3430}"/>
              </a:ext>
            </a:extLst>
          </p:cNvPr>
          <p:cNvSpPr txBox="1"/>
          <p:nvPr/>
        </p:nvSpPr>
        <p:spPr>
          <a:xfrm>
            <a:off x="5592677" y="4966625"/>
            <a:ext cx="4102341" cy="338554"/>
          </a:xfrm>
          <a:prstGeom prst="rect">
            <a:avLst/>
          </a:prstGeom>
          <a:noFill/>
        </p:spPr>
        <p:txBody>
          <a:bodyPr wrap="none" rtlCol="0">
            <a:spAutoFit/>
          </a:bodyPr>
          <a:lstStyle/>
          <a:p>
            <a:r>
              <a:rPr lang="it-IT" sz="1600" b="1" dirty="0"/>
              <a:t>2016-2020 (trend infestazione </a:t>
            </a:r>
            <a:r>
              <a:rPr lang="it-IT" sz="1600" b="1" u="sng" dirty="0"/>
              <a:t>in diminuzione</a:t>
            </a:r>
            <a:r>
              <a:rPr lang="it-IT" sz="1600" b="1" dirty="0"/>
              <a:t>)</a:t>
            </a:r>
          </a:p>
        </p:txBody>
      </p:sp>
      <p:sp>
        <p:nvSpPr>
          <p:cNvPr id="8" name="CasellaDiTesto 7">
            <a:extLst>
              <a:ext uri="{FF2B5EF4-FFF2-40B4-BE49-F238E27FC236}">
                <a16:creationId xmlns:a16="http://schemas.microsoft.com/office/drawing/2014/main" id="{4C5D609C-9629-472B-B8EF-B90DE34F8BC9}"/>
              </a:ext>
            </a:extLst>
          </p:cNvPr>
          <p:cNvSpPr txBox="1"/>
          <p:nvPr/>
        </p:nvSpPr>
        <p:spPr>
          <a:xfrm>
            <a:off x="4019049" y="2499867"/>
            <a:ext cx="4027193" cy="338554"/>
          </a:xfrm>
          <a:prstGeom prst="rect">
            <a:avLst/>
          </a:prstGeom>
          <a:noFill/>
        </p:spPr>
        <p:txBody>
          <a:bodyPr wrap="none" rtlCol="0">
            <a:spAutoFit/>
          </a:bodyPr>
          <a:lstStyle/>
          <a:p>
            <a:r>
              <a:rPr lang="it-IT" sz="1600" b="1" dirty="0">
                <a:solidFill>
                  <a:srgbClr val="FF0000"/>
                </a:solidFill>
              </a:rPr>
              <a:t>2018-2021 (trend infestazione </a:t>
            </a:r>
            <a:r>
              <a:rPr lang="it-IT" sz="1600" b="1" u="sng" dirty="0">
                <a:solidFill>
                  <a:srgbClr val="FF0000"/>
                </a:solidFill>
              </a:rPr>
              <a:t>in incremento</a:t>
            </a:r>
            <a:r>
              <a:rPr lang="it-IT" sz="1600" b="1" dirty="0">
                <a:solidFill>
                  <a:srgbClr val="FF0000"/>
                </a:solidFill>
              </a:rPr>
              <a:t>)</a:t>
            </a:r>
          </a:p>
        </p:txBody>
      </p:sp>
      <p:sp>
        <p:nvSpPr>
          <p:cNvPr id="9" name="CasellaDiTesto 8">
            <a:extLst>
              <a:ext uri="{FF2B5EF4-FFF2-40B4-BE49-F238E27FC236}">
                <a16:creationId xmlns:a16="http://schemas.microsoft.com/office/drawing/2014/main" id="{369C148D-B951-4F3A-A70C-130AD167FE7E}"/>
              </a:ext>
            </a:extLst>
          </p:cNvPr>
          <p:cNvSpPr txBox="1"/>
          <p:nvPr/>
        </p:nvSpPr>
        <p:spPr>
          <a:xfrm>
            <a:off x="1695974" y="170051"/>
            <a:ext cx="8198035" cy="769441"/>
          </a:xfrm>
          <a:prstGeom prst="rect">
            <a:avLst/>
          </a:prstGeom>
          <a:noFill/>
        </p:spPr>
        <p:txBody>
          <a:bodyPr wrap="square" rtlCol="0">
            <a:spAutoFit/>
          </a:bodyPr>
          <a:lstStyle/>
          <a:p>
            <a:pPr algn="ctr"/>
            <a:r>
              <a:rPr lang="it-IT" sz="2400" b="1" i="1" dirty="0" err="1"/>
              <a:t>Dasineura</a:t>
            </a:r>
            <a:r>
              <a:rPr lang="it-IT" sz="2400" b="1" i="1" dirty="0"/>
              <a:t> </a:t>
            </a:r>
            <a:r>
              <a:rPr lang="it-IT" sz="2400" b="1" i="1" dirty="0" err="1"/>
              <a:t>oleae</a:t>
            </a:r>
            <a:r>
              <a:rPr lang="it-IT" sz="2400" b="1" i="1" dirty="0"/>
              <a:t>  </a:t>
            </a:r>
            <a:r>
              <a:rPr lang="it-IT" sz="2000" b="1" dirty="0"/>
              <a:t>o Cecidomia delle foglie dell’olivo:</a:t>
            </a:r>
          </a:p>
          <a:p>
            <a:pPr algn="ctr"/>
            <a:r>
              <a:rPr lang="it-IT" sz="2000" b="1" u="sng" dirty="0"/>
              <a:t>segnalazione di focolai di infestazione di diversa gravità</a:t>
            </a:r>
          </a:p>
        </p:txBody>
      </p:sp>
    </p:spTree>
    <p:extLst>
      <p:ext uri="{BB962C8B-B14F-4D97-AF65-F5344CB8AC3E}">
        <p14:creationId xmlns:p14="http://schemas.microsoft.com/office/powerpoint/2010/main" val="3368632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1D5270-F07A-45FF-9BA6-4909678359CD}"/>
              </a:ext>
            </a:extLst>
          </p:cNvPr>
          <p:cNvSpPr>
            <a:spLocks noGrp="1"/>
          </p:cNvSpPr>
          <p:nvPr>
            <p:ph type="title"/>
          </p:nvPr>
        </p:nvSpPr>
        <p:spPr/>
        <p:txBody>
          <a:bodyPr/>
          <a:lstStyle/>
          <a:p>
            <a:r>
              <a:rPr lang="it-IT" dirty="0"/>
              <a:t>I </a:t>
            </a:r>
            <a:r>
              <a:rPr lang="it-IT" dirty="0" err="1"/>
              <a:t>parassitoidi</a:t>
            </a:r>
            <a:r>
              <a:rPr lang="it-IT" dirty="0"/>
              <a:t> in campo: aprile 2018</a:t>
            </a:r>
          </a:p>
        </p:txBody>
      </p:sp>
      <p:pic>
        <p:nvPicPr>
          <p:cNvPr id="5" name="Segnaposto contenuto 4">
            <a:extLst>
              <a:ext uri="{FF2B5EF4-FFF2-40B4-BE49-F238E27FC236}">
                <a16:creationId xmlns:a16="http://schemas.microsoft.com/office/drawing/2014/main" id="{6721CED4-2F79-4346-8B52-3CB16426FC9B}"/>
              </a:ext>
            </a:extLst>
          </p:cNvPr>
          <p:cNvPicPr>
            <a:picLocks noGrp="1" noChangeAspect="1"/>
          </p:cNvPicPr>
          <p:nvPr>
            <p:ph sz="half" idx="1"/>
          </p:nvPr>
        </p:nvPicPr>
        <p:blipFill>
          <a:blip r:embed="rId2"/>
          <a:stretch>
            <a:fillRect/>
          </a:stretch>
        </p:blipFill>
        <p:spPr>
          <a:xfrm>
            <a:off x="838200" y="2272264"/>
            <a:ext cx="5181600" cy="3458059"/>
          </a:xfrm>
          <a:prstGeom prst="rect">
            <a:avLst/>
          </a:prstGeom>
        </p:spPr>
      </p:pic>
      <p:pic>
        <p:nvPicPr>
          <p:cNvPr id="6" name="Segnaposto contenuto 5">
            <a:extLst>
              <a:ext uri="{FF2B5EF4-FFF2-40B4-BE49-F238E27FC236}">
                <a16:creationId xmlns:a16="http://schemas.microsoft.com/office/drawing/2014/main" id="{40C83A23-84DC-493B-B42C-61BD5879AB1B}"/>
              </a:ext>
            </a:extLst>
          </p:cNvPr>
          <p:cNvPicPr>
            <a:picLocks noGrp="1" noChangeAspect="1"/>
          </p:cNvPicPr>
          <p:nvPr>
            <p:ph sz="half" idx="2"/>
          </p:nvPr>
        </p:nvPicPr>
        <p:blipFill>
          <a:blip r:embed="rId3"/>
          <a:stretch>
            <a:fillRect/>
          </a:stretch>
        </p:blipFill>
        <p:spPr>
          <a:xfrm>
            <a:off x="6172200" y="2272264"/>
            <a:ext cx="5181600" cy="3458059"/>
          </a:xfrm>
          <a:prstGeom prst="rect">
            <a:avLst/>
          </a:prstGeom>
        </p:spPr>
      </p:pic>
    </p:spTree>
    <p:extLst>
      <p:ext uri="{BB962C8B-B14F-4D97-AF65-F5344CB8AC3E}">
        <p14:creationId xmlns:p14="http://schemas.microsoft.com/office/powerpoint/2010/main" val="341257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495EDF4-DB41-4AD2-A4AD-A5E82DC5BFAC}"/>
              </a:ext>
            </a:extLst>
          </p:cNvPr>
          <p:cNvSpPr txBox="1"/>
          <p:nvPr/>
        </p:nvSpPr>
        <p:spPr>
          <a:xfrm>
            <a:off x="2929413" y="359600"/>
            <a:ext cx="6110968" cy="584775"/>
          </a:xfrm>
          <a:prstGeom prst="rect">
            <a:avLst/>
          </a:prstGeom>
          <a:solidFill>
            <a:schemeClr val="bg1"/>
          </a:solidFill>
          <a:ln w="25400">
            <a:solidFill>
              <a:srgbClr val="FF0000"/>
            </a:solidFill>
          </a:ln>
        </p:spPr>
        <p:txBody>
          <a:bodyPr wrap="none" rtlCol="0">
            <a:spAutoFit/>
          </a:bodyPr>
          <a:lstStyle/>
          <a:p>
            <a:r>
              <a:rPr lang="it-IT" sz="3200" b="1" dirty="0"/>
              <a:t>Difesa dell’olivo e controllo fitofagi</a:t>
            </a:r>
          </a:p>
        </p:txBody>
      </p:sp>
      <p:sp>
        <p:nvSpPr>
          <p:cNvPr id="3" name="CasellaDiTesto 2">
            <a:extLst>
              <a:ext uri="{FF2B5EF4-FFF2-40B4-BE49-F238E27FC236}">
                <a16:creationId xmlns:a16="http://schemas.microsoft.com/office/drawing/2014/main" id="{32A63256-BB03-4FCC-9F73-27BCA59E81B5}"/>
              </a:ext>
            </a:extLst>
          </p:cNvPr>
          <p:cNvSpPr txBox="1"/>
          <p:nvPr/>
        </p:nvSpPr>
        <p:spPr>
          <a:xfrm>
            <a:off x="933965" y="3243463"/>
            <a:ext cx="3387979" cy="738664"/>
          </a:xfrm>
          <a:prstGeom prst="rect">
            <a:avLst/>
          </a:prstGeom>
          <a:solidFill>
            <a:schemeClr val="bg1"/>
          </a:solidFill>
          <a:ln>
            <a:solidFill>
              <a:srgbClr val="FF0000"/>
            </a:solidFill>
          </a:ln>
        </p:spPr>
        <p:txBody>
          <a:bodyPr wrap="none" rtlCol="0">
            <a:spAutoFit/>
          </a:bodyPr>
          <a:lstStyle/>
          <a:p>
            <a:pPr algn="ctr"/>
            <a:r>
              <a:rPr lang="it-IT" sz="2400" b="1" i="1" dirty="0" err="1"/>
              <a:t>Bactrocera</a:t>
            </a:r>
            <a:r>
              <a:rPr lang="it-IT" sz="2400" b="1" i="1" dirty="0"/>
              <a:t> </a:t>
            </a:r>
            <a:r>
              <a:rPr lang="it-IT" sz="2400" b="1" i="1" dirty="0" err="1"/>
              <a:t>oleae</a:t>
            </a:r>
            <a:r>
              <a:rPr lang="it-IT" sz="2400" b="1" i="1" dirty="0"/>
              <a:t> (Rossi)</a:t>
            </a:r>
            <a:r>
              <a:rPr lang="it-IT" sz="2400" b="1" dirty="0"/>
              <a:t> </a:t>
            </a:r>
          </a:p>
          <a:p>
            <a:pPr algn="ctr"/>
            <a:r>
              <a:rPr lang="it-IT" b="1" dirty="0"/>
              <a:t>o Mosca delle olive</a:t>
            </a:r>
          </a:p>
        </p:txBody>
      </p:sp>
      <p:cxnSp>
        <p:nvCxnSpPr>
          <p:cNvPr id="5" name="Connettore 2 4">
            <a:extLst>
              <a:ext uri="{FF2B5EF4-FFF2-40B4-BE49-F238E27FC236}">
                <a16:creationId xmlns:a16="http://schemas.microsoft.com/office/drawing/2014/main" id="{A4274DC7-BEA3-4010-8020-232B96AE18DF}"/>
              </a:ext>
            </a:extLst>
          </p:cNvPr>
          <p:cNvCxnSpPr/>
          <p:nvPr/>
        </p:nvCxnSpPr>
        <p:spPr>
          <a:xfrm flipH="1">
            <a:off x="3211716" y="955497"/>
            <a:ext cx="2773181" cy="18698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0B9CB667-6D81-4FD1-9CCD-9FD1CB376634}"/>
              </a:ext>
            </a:extLst>
          </p:cNvPr>
          <p:cNvCxnSpPr>
            <a:cxnSpLocks/>
          </p:cNvCxnSpPr>
          <p:nvPr/>
        </p:nvCxnSpPr>
        <p:spPr>
          <a:xfrm>
            <a:off x="5984897" y="955497"/>
            <a:ext cx="3138555" cy="18698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278F1695-3402-4D7A-AE29-0F6B9DE2FB5F}"/>
              </a:ext>
            </a:extLst>
          </p:cNvPr>
          <p:cNvSpPr txBox="1"/>
          <p:nvPr/>
        </p:nvSpPr>
        <p:spPr>
          <a:xfrm>
            <a:off x="2647678" y="1704457"/>
            <a:ext cx="3526928" cy="369332"/>
          </a:xfrm>
          <a:prstGeom prst="rect">
            <a:avLst/>
          </a:prstGeom>
          <a:solidFill>
            <a:schemeClr val="bg1"/>
          </a:solidFill>
          <a:ln>
            <a:noFill/>
          </a:ln>
        </p:spPr>
        <p:txBody>
          <a:bodyPr wrap="none" rtlCol="0">
            <a:spAutoFit/>
          </a:bodyPr>
          <a:lstStyle/>
          <a:p>
            <a:r>
              <a:rPr lang="it-IT" b="1" dirty="0"/>
              <a:t>problematiche «storiche» e recenti</a:t>
            </a:r>
          </a:p>
        </p:txBody>
      </p:sp>
      <p:sp>
        <p:nvSpPr>
          <p:cNvPr id="11" name="CasellaDiTesto 10">
            <a:extLst>
              <a:ext uri="{FF2B5EF4-FFF2-40B4-BE49-F238E27FC236}">
                <a16:creationId xmlns:a16="http://schemas.microsoft.com/office/drawing/2014/main" id="{971230DF-4E13-4FF8-8F1A-DC7DEDCD4460}"/>
              </a:ext>
            </a:extLst>
          </p:cNvPr>
          <p:cNvSpPr txBox="1"/>
          <p:nvPr/>
        </p:nvSpPr>
        <p:spPr>
          <a:xfrm>
            <a:off x="6663160" y="1713021"/>
            <a:ext cx="2384499" cy="369332"/>
          </a:xfrm>
          <a:prstGeom prst="rect">
            <a:avLst/>
          </a:prstGeom>
          <a:solidFill>
            <a:schemeClr val="bg1"/>
          </a:solidFill>
          <a:ln>
            <a:noFill/>
          </a:ln>
        </p:spPr>
        <p:txBody>
          <a:bodyPr wrap="none" rtlCol="0">
            <a:spAutoFit/>
          </a:bodyPr>
          <a:lstStyle/>
          <a:p>
            <a:r>
              <a:rPr lang="it-IT" b="1" dirty="0">
                <a:solidFill>
                  <a:schemeClr val="bg1">
                    <a:lumMod val="65000"/>
                  </a:schemeClr>
                </a:solidFill>
              </a:rPr>
              <a:t>problematiche future ?</a:t>
            </a:r>
          </a:p>
        </p:txBody>
      </p:sp>
      <p:sp>
        <p:nvSpPr>
          <p:cNvPr id="12" name="CasellaDiTesto 11">
            <a:extLst>
              <a:ext uri="{FF2B5EF4-FFF2-40B4-BE49-F238E27FC236}">
                <a16:creationId xmlns:a16="http://schemas.microsoft.com/office/drawing/2014/main" id="{43FCBCCE-EE6F-47E3-A1D4-45D3630CEE7B}"/>
              </a:ext>
            </a:extLst>
          </p:cNvPr>
          <p:cNvSpPr txBox="1"/>
          <p:nvPr/>
        </p:nvSpPr>
        <p:spPr>
          <a:xfrm>
            <a:off x="972777" y="4306065"/>
            <a:ext cx="3370345" cy="738664"/>
          </a:xfrm>
          <a:prstGeom prst="rect">
            <a:avLst/>
          </a:prstGeom>
          <a:noFill/>
          <a:ln>
            <a:solidFill>
              <a:srgbClr val="FF0000"/>
            </a:solidFill>
          </a:ln>
        </p:spPr>
        <p:txBody>
          <a:bodyPr wrap="none" rtlCol="0">
            <a:spAutoFit/>
          </a:bodyPr>
          <a:lstStyle/>
          <a:p>
            <a:pPr algn="ctr"/>
            <a:r>
              <a:rPr lang="it-IT" sz="2400" b="1" i="1" dirty="0" err="1"/>
              <a:t>Dasineura</a:t>
            </a:r>
            <a:r>
              <a:rPr lang="it-IT" sz="2400" b="1" i="1" dirty="0"/>
              <a:t> </a:t>
            </a:r>
            <a:r>
              <a:rPr lang="it-IT" sz="2400" b="1" i="1" dirty="0" err="1"/>
              <a:t>oleae</a:t>
            </a:r>
            <a:endParaRPr lang="it-IT" sz="2400" b="1" dirty="0"/>
          </a:p>
          <a:p>
            <a:pPr algn="ctr"/>
            <a:r>
              <a:rPr lang="it-IT" b="1" dirty="0"/>
              <a:t>o Cecidomia delle foglie dell’olivo</a:t>
            </a:r>
          </a:p>
        </p:txBody>
      </p:sp>
      <p:sp>
        <p:nvSpPr>
          <p:cNvPr id="13" name="CasellaDiTesto 12">
            <a:extLst>
              <a:ext uri="{FF2B5EF4-FFF2-40B4-BE49-F238E27FC236}">
                <a16:creationId xmlns:a16="http://schemas.microsoft.com/office/drawing/2014/main" id="{E64536DA-ACF1-44B6-B5A2-F340F981144A}"/>
              </a:ext>
            </a:extLst>
          </p:cNvPr>
          <p:cNvSpPr txBox="1"/>
          <p:nvPr/>
        </p:nvSpPr>
        <p:spPr>
          <a:xfrm>
            <a:off x="1597430" y="5343757"/>
            <a:ext cx="2035429" cy="738664"/>
          </a:xfrm>
          <a:prstGeom prst="rect">
            <a:avLst/>
          </a:prstGeom>
          <a:noFill/>
          <a:ln>
            <a:solidFill>
              <a:srgbClr val="FF0000"/>
            </a:solidFill>
          </a:ln>
        </p:spPr>
        <p:txBody>
          <a:bodyPr wrap="none" rtlCol="0">
            <a:spAutoFit/>
          </a:bodyPr>
          <a:lstStyle/>
          <a:p>
            <a:pPr algn="ctr"/>
            <a:r>
              <a:rPr lang="it-IT" sz="2400" b="1" i="1" dirty="0" err="1"/>
              <a:t>Euzophera</a:t>
            </a:r>
            <a:r>
              <a:rPr lang="it-IT" sz="2400" b="1" i="1" dirty="0"/>
              <a:t> spp</a:t>
            </a:r>
            <a:endParaRPr lang="it-IT" sz="2400" b="1" dirty="0"/>
          </a:p>
          <a:p>
            <a:pPr algn="ctr"/>
            <a:r>
              <a:rPr lang="it-IT" b="1" dirty="0"/>
              <a:t>o Piralide dell’olivo</a:t>
            </a:r>
          </a:p>
        </p:txBody>
      </p:sp>
      <p:sp>
        <p:nvSpPr>
          <p:cNvPr id="14" name="CasellaDiTesto 13">
            <a:extLst>
              <a:ext uri="{FF2B5EF4-FFF2-40B4-BE49-F238E27FC236}">
                <a16:creationId xmlns:a16="http://schemas.microsoft.com/office/drawing/2014/main" id="{9E116A2C-993F-4D7A-89BC-250DE37276B0}"/>
              </a:ext>
            </a:extLst>
          </p:cNvPr>
          <p:cNvSpPr txBox="1"/>
          <p:nvPr/>
        </p:nvSpPr>
        <p:spPr>
          <a:xfrm>
            <a:off x="7787503" y="3258930"/>
            <a:ext cx="3110403" cy="738664"/>
          </a:xfrm>
          <a:prstGeom prst="rect">
            <a:avLst/>
          </a:prstGeom>
          <a:noFill/>
          <a:ln>
            <a:solidFill>
              <a:srgbClr val="FF0000"/>
            </a:solidFill>
          </a:ln>
        </p:spPr>
        <p:txBody>
          <a:bodyPr wrap="none" rtlCol="0">
            <a:spAutoFit/>
          </a:bodyPr>
          <a:lstStyle/>
          <a:p>
            <a:pPr algn="ctr"/>
            <a:r>
              <a:rPr lang="it-IT" sz="2400" b="1" i="1" dirty="0" err="1">
                <a:solidFill>
                  <a:schemeClr val="bg1">
                    <a:lumMod val="65000"/>
                  </a:schemeClr>
                </a:solidFill>
              </a:rPr>
              <a:t>Aspidiotus</a:t>
            </a:r>
            <a:r>
              <a:rPr lang="it-IT" sz="2400" b="1" i="1" dirty="0">
                <a:solidFill>
                  <a:schemeClr val="bg1">
                    <a:lumMod val="65000"/>
                  </a:schemeClr>
                </a:solidFill>
              </a:rPr>
              <a:t> </a:t>
            </a:r>
            <a:r>
              <a:rPr lang="it-IT" sz="2400" b="1" i="1" dirty="0" err="1">
                <a:solidFill>
                  <a:schemeClr val="bg1">
                    <a:lumMod val="65000"/>
                  </a:schemeClr>
                </a:solidFill>
              </a:rPr>
              <a:t>nerii</a:t>
            </a:r>
            <a:r>
              <a:rPr lang="it-IT" sz="2400" b="1" i="1" dirty="0">
                <a:solidFill>
                  <a:schemeClr val="bg1">
                    <a:lumMod val="65000"/>
                  </a:schemeClr>
                </a:solidFill>
              </a:rPr>
              <a:t> </a:t>
            </a:r>
          </a:p>
          <a:p>
            <a:pPr algn="ctr"/>
            <a:r>
              <a:rPr lang="it-IT" b="1" dirty="0">
                <a:solidFill>
                  <a:schemeClr val="bg1">
                    <a:lumMod val="65000"/>
                  </a:schemeClr>
                </a:solidFill>
              </a:rPr>
              <a:t>o Cocciniglia bianca del limone</a:t>
            </a:r>
            <a:endParaRPr lang="it-IT" sz="2400" b="1" dirty="0">
              <a:solidFill>
                <a:schemeClr val="bg1">
                  <a:lumMod val="65000"/>
                </a:schemeClr>
              </a:solidFill>
            </a:endParaRPr>
          </a:p>
        </p:txBody>
      </p:sp>
      <p:sp>
        <p:nvSpPr>
          <p:cNvPr id="15" name="CasellaDiTesto 14">
            <a:extLst>
              <a:ext uri="{FF2B5EF4-FFF2-40B4-BE49-F238E27FC236}">
                <a16:creationId xmlns:a16="http://schemas.microsoft.com/office/drawing/2014/main" id="{4F6DF9C3-C464-4B23-BEEC-2BAA4E13D6DD}"/>
              </a:ext>
            </a:extLst>
          </p:cNvPr>
          <p:cNvSpPr txBox="1"/>
          <p:nvPr/>
        </p:nvSpPr>
        <p:spPr>
          <a:xfrm>
            <a:off x="8135382" y="4369451"/>
            <a:ext cx="2484526" cy="738664"/>
          </a:xfrm>
          <a:prstGeom prst="rect">
            <a:avLst/>
          </a:prstGeom>
          <a:noFill/>
          <a:ln>
            <a:solidFill>
              <a:srgbClr val="FF0000"/>
            </a:solidFill>
          </a:ln>
        </p:spPr>
        <p:txBody>
          <a:bodyPr wrap="none" rtlCol="0">
            <a:spAutoFit/>
          </a:bodyPr>
          <a:lstStyle/>
          <a:p>
            <a:r>
              <a:rPr lang="it-IT" sz="2400" b="1" dirty="0" err="1">
                <a:solidFill>
                  <a:schemeClr val="bg1">
                    <a:lumMod val="65000"/>
                  </a:schemeClr>
                </a:solidFill>
              </a:rPr>
              <a:t>Halyomorha</a:t>
            </a:r>
            <a:r>
              <a:rPr lang="it-IT" sz="2400" b="1" dirty="0">
                <a:solidFill>
                  <a:schemeClr val="bg1">
                    <a:lumMod val="65000"/>
                  </a:schemeClr>
                </a:solidFill>
              </a:rPr>
              <a:t> </a:t>
            </a:r>
            <a:r>
              <a:rPr lang="it-IT" sz="2400" b="1" dirty="0" err="1">
                <a:solidFill>
                  <a:schemeClr val="bg1">
                    <a:lumMod val="65000"/>
                  </a:schemeClr>
                </a:solidFill>
              </a:rPr>
              <a:t>halys</a:t>
            </a:r>
            <a:endParaRPr lang="it-IT" sz="2400" b="1" dirty="0">
              <a:solidFill>
                <a:schemeClr val="bg1">
                  <a:lumMod val="65000"/>
                </a:schemeClr>
              </a:solidFill>
            </a:endParaRPr>
          </a:p>
          <a:p>
            <a:pPr algn="ctr"/>
            <a:r>
              <a:rPr lang="it-IT" b="1" dirty="0">
                <a:solidFill>
                  <a:schemeClr val="bg1">
                    <a:lumMod val="65000"/>
                  </a:schemeClr>
                </a:solidFill>
              </a:rPr>
              <a:t>o Cimice asiatica</a:t>
            </a:r>
          </a:p>
        </p:txBody>
      </p:sp>
    </p:spTree>
    <p:extLst>
      <p:ext uri="{BB962C8B-B14F-4D97-AF65-F5344CB8AC3E}">
        <p14:creationId xmlns:p14="http://schemas.microsoft.com/office/powerpoint/2010/main" val="3385017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gnaposto contenuto 10" descr="Immagine che contiene animale, parete, interni, insetto&#10;&#10;Descrizione generata con affidabilità molto elevata">
            <a:extLst>
              <a:ext uri="{FF2B5EF4-FFF2-40B4-BE49-F238E27FC236}">
                <a16:creationId xmlns:a16="http://schemas.microsoft.com/office/drawing/2014/main" id="{A9A92F67-3973-44FB-BEE0-391D00D7AFF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6000"/>
                    </a14:imgEffect>
                    <a14:imgEffect>
                      <a14:brightnessContrast bright="29000"/>
                    </a14:imgEffect>
                  </a14:imgLayer>
                </a14:imgProps>
              </a:ext>
              <a:ext uri="{28A0092B-C50C-407E-A947-70E740481C1C}">
                <a14:useLocalDpi xmlns:a14="http://schemas.microsoft.com/office/drawing/2010/main" val="0"/>
              </a:ext>
            </a:extLst>
          </a:blip>
          <a:srcRect l="9071" r="15926" b="-4"/>
          <a:stretch/>
        </p:blipFill>
        <p:spPr>
          <a:xfrm>
            <a:off x="5951987" y="2815229"/>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2" name="Immagine 21" descr="Immagine che contiene insetto, animale&#10;&#10;Descrizione generata con affidabilità molto elevata">
            <a:extLst>
              <a:ext uri="{FF2B5EF4-FFF2-40B4-BE49-F238E27FC236}">
                <a16:creationId xmlns:a16="http://schemas.microsoft.com/office/drawing/2014/main" id="{5DECE78F-E2BD-415C-B065-9BA4032C1722}"/>
              </a:ext>
            </a:extLst>
          </p:cNvPr>
          <p:cNvPicPr>
            <a:picLocks noChangeAspect="1"/>
          </p:cNvPicPr>
          <p:nvPr/>
        </p:nvPicPr>
        <p:blipFill rotWithShape="1">
          <a:blip r:embed="rId4"/>
          <a:srcRect t="8171" b="16167"/>
          <a:stretch/>
        </p:blipFill>
        <p:spPr>
          <a:xfrm>
            <a:off x="8160603" y="-28279"/>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20" name="Segnaposto contenuto 19" descr="Immagine che contiene animale, antropode, acarina, invertebrato&#10;&#10;Descrizione generata con affidabilità molto elevata">
            <a:extLst>
              <a:ext uri="{FF2B5EF4-FFF2-40B4-BE49-F238E27FC236}">
                <a16:creationId xmlns:a16="http://schemas.microsoft.com/office/drawing/2014/main" id="{75D1DA0E-8BCE-4254-BDC1-07340D7FB09D}"/>
              </a:ext>
            </a:extLst>
          </p:cNvPr>
          <p:cNvPicPr>
            <a:picLocks noGrp="1" noChangeAspect="1"/>
          </p:cNvPicPr>
          <p:nvPr>
            <p:ph sz="half" idx="1"/>
          </p:nvPr>
        </p:nvPicPr>
        <p:blipFill rotWithShape="1">
          <a:blip r:embed="rId5">
            <a:extLst>
              <a:ext uri="{BEBA8EAE-BF5A-486C-A8C5-ECC9F3942E4B}">
                <a14:imgProps xmlns:a14="http://schemas.microsoft.com/office/drawing/2010/main">
                  <a14:imgLayer r:embed="rId6">
                    <a14:imgEffect>
                      <a14:sharpenSoften amount="44000"/>
                    </a14:imgEffect>
                    <a14:imgEffect>
                      <a14:brightnessContrast bright="4000"/>
                    </a14:imgEffect>
                  </a14:imgLayer>
                </a14:imgProps>
              </a:ext>
            </a:extLst>
          </a:blip>
          <a:srcRect l="10169" r="1351" b="-4"/>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2" name="Titolo 1">
            <a:extLst>
              <a:ext uri="{FF2B5EF4-FFF2-40B4-BE49-F238E27FC236}">
                <a16:creationId xmlns:a16="http://schemas.microsoft.com/office/drawing/2014/main" id="{400FDD0E-8000-4C91-B534-E98E25144A01}"/>
              </a:ext>
            </a:extLst>
          </p:cNvPr>
          <p:cNvSpPr>
            <a:spLocks noGrp="1"/>
          </p:cNvSpPr>
          <p:nvPr>
            <p:ph type="title"/>
          </p:nvPr>
        </p:nvSpPr>
        <p:spPr>
          <a:xfrm>
            <a:off x="0" y="-216311"/>
            <a:ext cx="5712824" cy="1325563"/>
          </a:xfrm>
        </p:spPr>
        <p:txBody>
          <a:bodyPr vert="horz" lIns="91440" tIns="45720" rIns="91440" bIns="45720" rtlCol="0" anchor="ctr">
            <a:normAutofit/>
          </a:bodyPr>
          <a:lstStyle/>
          <a:p>
            <a:r>
              <a:rPr lang="en-US" kern="1200" dirty="0" err="1">
                <a:solidFill>
                  <a:schemeClr val="tx1"/>
                </a:solidFill>
                <a:latin typeface="+mj-lt"/>
                <a:ea typeface="+mj-ea"/>
                <a:cs typeface="+mj-cs"/>
              </a:rPr>
              <a:t>Parassitoidi</a:t>
            </a:r>
            <a:endParaRPr lang="en-US" kern="1200" dirty="0">
              <a:solidFill>
                <a:schemeClr val="tx1"/>
              </a:solidFill>
              <a:latin typeface="+mj-lt"/>
              <a:ea typeface="+mj-ea"/>
              <a:cs typeface="+mj-cs"/>
            </a:endParaRPr>
          </a:p>
        </p:txBody>
      </p:sp>
      <p:sp>
        <p:nvSpPr>
          <p:cNvPr id="16" name="Content Placeholder 15">
            <a:extLst>
              <a:ext uri="{FF2B5EF4-FFF2-40B4-BE49-F238E27FC236}">
                <a16:creationId xmlns:a16="http://schemas.microsoft.com/office/drawing/2014/main" id="{26AF8F36-1F97-4801-B78F-B9E3743DF37F}"/>
              </a:ext>
            </a:extLst>
          </p:cNvPr>
          <p:cNvSpPr>
            <a:spLocks noGrp="1"/>
          </p:cNvSpPr>
          <p:nvPr>
            <p:ph sz="half" idx="2"/>
          </p:nvPr>
        </p:nvSpPr>
        <p:spPr>
          <a:xfrm>
            <a:off x="1699269" y="1625306"/>
            <a:ext cx="5784137" cy="1325563"/>
          </a:xfrm>
        </p:spPr>
        <p:txBody>
          <a:bodyPr vert="horz" lIns="91440" tIns="45720" rIns="91440" bIns="45720" rtlCol="0" anchor="t">
            <a:normAutofit fontScale="92500" lnSpcReduction="20000"/>
          </a:bodyPr>
          <a:lstStyle/>
          <a:p>
            <a:pPr marL="0" indent="0">
              <a:buNone/>
            </a:pPr>
            <a:endParaRPr lang="en-US" sz="2000" dirty="0"/>
          </a:p>
          <a:p>
            <a:r>
              <a:rPr lang="en-US" sz="3000" i="1" dirty="0" err="1"/>
              <a:t>Mesopolobus</a:t>
            </a:r>
            <a:r>
              <a:rPr lang="en-US" sz="3000" i="1" dirty="0"/>
              <a:t> </a:t>
            </a:r>
            <a:r>
              <a:rPr lang="en-US" sz="3000" dirty="0"/>
              <a:t> </a:t>
            </a:r>
            <a:r>
              <a:rPr lang="en-US" sz="3000" i="1" dirty="0" err="1"/>
              <a:t>mediterraneus</a:t>
            </a:r>
            <a:r>
              <a:rPr lang="en-US" sz="3000" i="1" dirty="0"/>
              <a:t> </a:t>
            </a:r>
            <a:r>
              <a:rPr lang="it-IT" sz="2000" dirty="0"/>
              <a:t>(</a:t>
            </a:r>
            <a:r>
              <a:rPr lang="it-IT" sz="2000" dirty="0" err="1"/>
              <a:t>Mayr</a:t>
            </a:r>
            <a:r>
              <a:rPr lang="it-IT" sz="2000" dirty="0"/>
              <a:t>, 1903) (</a:t>
            </a:r>
            <a:r>
              <a:rPr lang="it-IT" sz="2000" dirty="0" err="1"/>
              <a:t>Hymenoptera</a:t>
            </a:r>
            <a:r>
              <a:rPr lang="it-IT" sz="2000" dirty="0"/>
              <a:t>: </a:t>
            </a:r>
            <a:r>
              <a:rPr lang="it-IT" sz="2000" dirty="0" err="1"/>
              <a:t>Pteromalidae</a:t>
            </a:r>
            <a:r>
              <a:rPr lang="it-IT" sz="2000" dirty="0"/>
              <a:t>)</a:t>
            </a:r>
          </a:p>
          <a:p>
            <a:pPr marL="0" indent="0">
              <a:buNone/>
            </a:pPr>
            <a:r>
              <a:rPr lang="it-IT" sz="2000" dirty="0"/>
              <a:t>    </a:t>
            </a:r>
            <a:r>
              <a:rPr lang="it-IT" sz="2000" dirty="0" err="1"/>
              <a:t>Legit</a:t>
            </a:r>
            <a:r>
              <a:rPr lang="it-IT" sz="2000" dirty="0"/>
              <a:t>: Dr. </a:t>
            </a:r>
            <a:r>
              <a:rPr lang="it-IT" sz="2000" dirty="0" err="1"/>
              <a:t>Mitroiu</a:t>
            </a:r>
            <a:endParaRPr lang="it-IT" sz="2000" dirty="0"/>
          </a:p>
          <a:p>
            <a:endParaRPr lang="en-US" sz="2400" i="1" dirty="0"/>
          </a:p>
        </p:txBody>
      </p:sp>
      <p:sp>
        <p:nvSpPr>
          <p:cNvPr id="11" name="Content Placeholder 15">
            <a:extLst>
              <a:ext uri="{FF2B5EF4-FFF2-40B4-BE49-F238E27FC236}">
                <a16:creationId xmlns:a16="http://schemas.microsoft.com/office/drawing/2014/main" id="{DC178F72-1DBD-4EAC-B57E-5A3C07C28031}"/>
              </a:ext>
            </a:extLst>
          </p:cNvPr>
          <p:cNvSpPr txBox="1">
            <a:spLocks/>
          </p:cNvSpPr>
          <p:nvPr/>
        </p:nvSpPr>
        <p:spPr>
          <a:xfrm>
            <a:off x="912212" y="3289031"/>
            <a:ext cx="4668113" cy="14864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i="1" dirty="0"/>
          </a:p>
          <a:p>
            <a:r>
              <a:rPr lang="en-US" i="1" dirty="0" err="1"/>
              <a:t>Platygaster</a:t>
            </a:r>
            <a:r>
              <a:rPr lang="en-US" i="1" dirty="0"/>
              <a:t> </a:t>
            </a:r>
            <a:r>
              <a:rPr lang="en-US" i="1" dirty="0" err="1"/>
              <a:t>demades</a:t>
            </a:r>
            <a:r>
              <a:rPr lang="en-US" i="1" dirty="0"/>
              <a:t> </a:t>
            </a:r>
            <a:r>
              <a:rPr lang="en-US" sz="2000" dirty="0"/>
              <a:t>(Walker, 1835) (Hymenoptera: </a:t>
            </a:r>
            <a:r>
              <a:rPr lang="en-US" sz="2000" dirty="0" err="1"/>
              <a:t>Platygastridae</a:t>
            </a:r>
            <a:r>
              <a:rPr lang="en-US" sz="2000" dirty="0"/>
              <a:t>) Legit: Prof. P.N. Buhl</a:t>
            </a:r>
          </a:p>
          <a:p>
            <a:pPr marL="0" indent="0">
              <a:buNone/>
            </a:pPr>
            <a:endParaRPr lang="en-US" sz="2000" dirty="0"/>
          </a:p>
          <a:p>
            <a:endParaRPr lang="en-US" sz="2400" i="1" dirty="0"/>
          </a:p>
        </p:txBody>
      </p:sp>
      <p:sp>
        <p:nvSpPr>
          <p:cNvPr id="13" name="Content Placeholder 15">
            <a:extLst>
              <a:ext uri="{FF2B5EF4-FFF2-40B4-BE49-F238E27FC236}">
                <a16:creationId xmlns:a16="http://schemas.microsoft.com/office/drawing/2014/main" id="{7227D536-2DE8-4AF9-A1E8-E65DC675A78B}"/>
              </a:ext>
            </a:extLst>
          </p:cNvPr>
          <p:cNvSpPr txBox="1">
            <a:spLocks/>
          </p:cNvSpPr>
          <p:nvPr/>
        </p:nvSpPr>
        <p:spPr>
          <a:xfrm>
            <a:off x="1803485" y="5445125"/>
            <a:ext cx="4668113" cy="110526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err="1"/>
              <a:t>Platygaster</a:t>
            </a:r>
            <a:r>
              <a:rPr lang="en-US" i="1" dirty="0"/>
              <a:t> </a:t>
            </a:r>
            <a:r>
              <a:rPr lang="en-US" i="1" dirty="0" err="1"/>
              <a:t>oleae</a:t>
            </a:r>
            <a:r>
              <a:rPr lang="en-US" i="1" dirty="0"/>
              <a:t> </a:t>
            </a:r>
            <a:r>
              <a:rPr lang="en-US" sz="2000" dirty="0"/>
              <a:t>(</a:t>
            </a:r>
            <a:r>
              <a:rPr lang="it-IT" sz="2000" dirty="0" err="1"/>
              <a:t>Szelenyi</a:t>
            </a:r>
            <a:r>
              <a:rPr lang="it-IT" sz="2000" dirty="0"/>
              <a:t>, 1940) </a:t>
            </a:r>
            <a:r>
              <a:rPr lang="en-US" sz="2000" dirty="0"/>
              <a:t>(Hymenoptera: </a:t>
            </a:r>
            <a:r>
              <a:rPr lang="en-US" sz="2000" dirty="0" err="1"/>
              <a:t>Platygastridae</a:t>
            </a:r>
            <a:r>
              <a:rPr lang="en-US" sz="2000" dirty="0"/>
              <a:t>) </a:t>
            </a:r>
          </a:p>
          <a:p>
            <a:pPr marL="0" indent="0">
              <a:buNone/>
            </a:pPr>
            <a:r>
              <a:rPr lang="en-US" sz="2000" dirty="0"/>
              <a:t>    Legit: Prof. P.N. Buhl</a:t>
            </a:r>
          </a:p>
          <a:p>
            <a:endParaRPr lang="en-US" sz="2000" dirty="0"/>
          </a:p>
          <a:p>
            <a:endParaRPr lang="en-US" sz="2400" i="1" dirty="0"/>
          </a:p>
          <a:p>
            <a:pPr marL="0" indent="0">
              <a:buNone/>
            </a:pPr>
            <a:endParaRPr lang="en-US" sz="2000" dirty="0"/>
          </a:p>
        </p:txBody>
      </p:sp>
      <p:sp>
        <p:nvSpPr>
          <p:cNvPr id="12" name="CasellaDiTesto 1">
            <a:extLst>
              <a:ext uri="{FF2B5EF4-FFF2-40B4-BE49-F238E27FC236}">
                <a16:creationId xmlns:a16="http://schemas.microsoft.com/office/drawing/2014/main" id="{E88FA7F1-0863-4C01-A31C-304AE2042803}"/>
              </a:ext>
            </a:extLst>
          </p:cNvPr>
          <p:cNvSpPr txBox="1">
            <a:spLocks noChangeArrowheads="1"/>
          </p:cNvSpPr>
          <p:nvPr/>
        </p:nvSpPr>
        <p:spPr bwMode="auto">
          <a:xfrm>
            <a:off x="7725984" y="6550393"/>
            <a:ext cx="1550987" cy="276225"/>
          </a:xfrm>
          <a:prstGeom prst="rect">
            <a:avLst/>
          </a:prstGeom>
          <a:noFill/>
          <a:ln w="9525">
            <a:noFill/>
            <a:miter lim="800000"/>
            <a:headEnd/>
            <a:tailEnd/>
          </a:ln>
        </p:spPr>
        <p:txBody>
          <a:bodyPr>
            <a:spAutoFit/>
          </a:bodyPr>
          <a:lstStyle/>
          <a:p>
            <a:r>
              <a:rPr lang="it-IT" altLang="it-IT" sz="1200" dirty="0"/>
              <a:t>Photo: ISV- Biolabs</a:t>
            </a:r>
          </a:p>
        </p:txBody>
      </p:sp>
      <p:sp>
        <p:nvSpPr>
          <p:cNvPr id="15" name="Content Placeholder 15">
            <a:extLst>
              <a:ext uri="{FF2B5EF4-FFF2-40B4-BE49-F238E27FC236}">
                <a16:creationId xmlns:a16="http://schemas.microsoft.com/office/drawing/2014/main" id="{E5267687-2653-4A27-BF0C-23C67EBBDEDC}"/>
              </a:ext>
            </a:extLst>
          </p:cNvPr>
          <p:cNvSpPr txBox="1">
            <a:spLocks/>
          </p:cNvSpPr>
          <p:nvPr/>
        </p:nvSpPr>
        <p:spPr>
          <a:xfrm>
            <a:off x="2547623" y="385593"/>
            <a:ext cx="5784137" cy="132556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r>
              <a:rPr lang="en-US" sz="3000" i="1" dirty="0" err="1"/>
              <a:t>Mesopolobus</a:t>
            </a:r>
            <a:r>
              <a:rPr lang="en-US" sz="3000" i="1" dirty="0"/>
              <a:t> </a:t>
            </a:r>
            <a:r>
              <a:rPr lang="en-US" sz="3000" dirty="0"/>
              <a:t> </a:t>
            </a:r>
            <a:r>
              <a:rPr lang="en-US" sz="3000" i="1" dirty="0" err="1"/>
              <a:t>aspilus</a:t>
            </a:r>
            <a:r>
              <a:rPr lang="en-US" sz="3000" i="1" dirty="0"/>
              <a:t> </a:t>
            </a:r>
            <a:r>
              <a:rPr lang="it-IT" sz="2000" dirty="0"/>
              <a:t>(</a:t>
            </a:r>
            <a:r>
              <a:rPr lang="it-IT" sz="2000" dirty="0" err="1"/>
              <a:t>Mayr</a:t>
            </a:r>
            <a:r>
              <a:rPr lang="it-IT" sz="2000" dirty="0"/>
              <a:t>, 1903) (</a:t>
            </a:r>
            <a:r>
              <a:rPr lang="it-IT" sz="2000" dirty="0" err="1"/>
              <a:t>Hymenoptera</a:t>
            </a:r>
            <a:r>
              <a:rPr lang="it-IT" sz="2000" dirty="0"/>
              <a:t>: </a:t>
            </a:r>
            <a:r>
              <a:rPr lang="it-IT" sz="2000" dirty="0" err="1"/>
              <a:t>Pteromalidae</a:t>
            </a:r>
            <a:r>
              <a:rPr lang="it-IT" sz="2000" dirty="0"/>
              <a:t>)</a:t>
            </a:r>
          </a:p>
          <a:p>
            <a:pPr marL="0" indent="0">
              <a:buFont typeface="Arial" panose="020B0604020202020204" pitchFamily="34" charset="0"/>
              <a:buNone/>
            </a:pPr>
            <a:r>
              <a:rPr lang="it-IT" sz="2000" dirty="0"/>
              <a:t>    </a:t>
            </a:r>
            <a:r>
              <a:rPr lang="it-IT" sz="2000" dirty="0" err="1"/>
              <a:t>Legit</a:t>
            </a:r>
            <a:r>
              <a:rPr lang="it-IT" sz="2000" dirty="0"/>
              <a:t>: Dr. </a:t>
            </a:r>
            <a:r>
              <a:rPr lang="it-IT" sz="2000" dirty="0" err="1"/>
              <a:t>Mitroiu</a:t>
            </a:r>
            <a:endParaRPr lang="it-IT" sz="2000" dirty="0"/>
          </a:p>
          <a:p>
            <a:endParaRPr lang="en-US" sz="2400" i="1" dirty="0"/>
          </a:p>
        </p:txBody>
      </p:sp>
    </p:spTree>
    <p:extLst>
      <p:ext uri="{BB962C8B-B14F-4D97-AF65-F5344CB8AC3E}">
        <p14:creationId xmlns:p14="http://schemas.microsoft.com/office/powerpoint/2010/main" val="3103977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CA9ED4D2-E449-43B7-B83B-F4FCE4FA22A0}"/>
              </a:ext>
            </a:extLst>
          </p:cNvPr>
          <p:cNvSpPr>
            <a:spLocks noGrp="1"/>
          </p:cNvSpPr>
          <p:nvPr>
            <p:ph idx="1"/>
          </p:nvPr>
        </p:nvSpPr>
        <p:spPr>
          <a:xfrm>
            <a:off x="581712" y="2036190"/>
            <a:ext cx="4131689" cy="2205872"/>
          </a:xfrm>
        </p:spPr>
        <p:txBody>
          <a:bodyPr>
            <a:normAutofit/>
          </a:bodyPr>
          <a:lstStyle/>
          <a:p>
            <a:pPr marL="0" indent="0" algn="ctr">
              <a:buNone/>
            </a:pPr>
            <a:r>
              <a:rPr lang="it-IT" sz="3600" i="1" dirty="0" err="1">
                <a:solidFill>
                  <a:srgbClr val="FFFFFF"/>
                </a:solidFill>
              </a:rPr>
              <a:t>Platygaster</a:t>
            </a:r>
            <a:r>
              <a:rPr lang="it-IT" sz="3600" i="1" dirty="0">
                <a:solidFill>
                  <a:srgbClr val="FFFFFF"/>
                </a:solidFill>
              </a:rPr>
              <a:t> </a:t>
            </a:r>
            <a:r>
              <a:rPr lang="it-IT" sz="3600" i="1" dirty="0" err="1">
                <a:solidFill>
                  <a:srgbClr val="FFFFFF"/>
                </a:solidFill>
              </a:rPr>
              <a:t>demades</a:t>
            </a:r>
            <a:endParaRPr lang="it-IT" sz="3600" i="1" dirty="0">
              <a:solidFill>
                <a:srgbClr val="FFFFFF"/>
              </a:solidFill>
            </a:endParaRPr>
          </a:p>
          <a:p>
            <a:pPr marL="0" indent="0" algn="ctr">
              <a:buNone/>
            </a:pPr>
            <a:r>
              <a:rPr lang="it-IT" i="1" dirty="0">
                <a:solidFill>
                  <a:srgbClr val="FFFFFF"/>
                </a:solidFill>
              </a:rPr>
              <a:t>20 </a:t>
            </a:r>
            <a:r>
              <a:rPr lang="it-IT" i="1" dirty="0" err="1">
                <a:solidFill>
                  <a:srgbClr val="FFFFFF"/>
                </a:solidFill>
              </a:rPr>
              <a:t>apr</a:t>
            </a:r>
            <a:r>
              <a:rPr lang="it-IT" i="1" dirty="0">
                <a:solidFill>
                  <a:srgbClr val="FFFFFF"/>
                </a:solidFill>
              </a:rPr>
              <a:t> 2018 </a:t>
            </a:r>
          </a:p>
          <a:p>
            <a:endParaRPr lang="it-IT" sz="2000" dirty="0">
              <a:solidFill>
                <a:srgbClr val="FFFFFF"/>
              </a:solidFill>
            </a:endParaRPr>
          </a:p>
          <a:p>
            <a:endParaRPr lang="it-IT" sz="2000" dirty="0">
              <a:solidFill>
                <a:srgbClr val="FFFFFF"/>
              </a:solidFill>
            </a:endParaRPr>
          </a:p>
        </p:txBody>
      </p:sp>
      <p:pic>
        <p:nvPicPr>
          <p:cNvPr id="3" name="2018-04-21 17-51-02">
            <a:hlinkClick r:id="" action="ppaction://media"/>
            <a:extLst>
              <a:ext uri="{FF2B5EF4-FFF2-40B4-BE49-F238E27FC236}">
                <a16:creationId xmlns:a16="http://schemas.microsoft.com/office/drawing/2014/main" id="{E2A7B598-944E-4B28-BD2E-AD542133EC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4688" t="14726" r="5469" b="28746"/>
          <a:stretch>
            <a:fillRect/>
          </a:stretch>
        </p:blipFill>
        <p:spPr>
          <a:xfrm>
            <a:off x="4991493" y="1339643"/>
            <a:ext cx="5990734" cy="4520423"/>
          </a:xfrm>
          <a:prstGeom prst="rect">
            <a:avLst/>
          </a:prstGeom>
        </p:spPr>
      </p:pic>
    </p:spTree>
    <p:extLst>
      <p:ext uri="{BB962C8B-B14F-4D97-AF65-F5344CB8AC3E}">
        <p14:creationId xmlns:p14="http://schemas.microsoft.com/office/powerpoint/2010/main" val="15857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B8420C4-4916-48B4-8B4C-4BBA2C4173F5}"/>
              </a:ext>
            </a:extLst>
          </p:cNvPr>
          <p:cNvSpPr/>
          <p:nvPr/>
        </p:nvSpPr>
        <p:spPr>
          <a:xfrm>
            <a:off x="6277510" y="2635771"/>
            <a:ext cx="5109390"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CC4794EC-1006-46C1-8392-C064EE16825C}"/>
              </a:ext>
            </a:extLst>
          </p:cNvPr>
          <p:cNvSpPr/>
          <p:nvPr/>
        </p:nvSpPr>
        <p:spPr>
          <a:xfrm>
            <a:off x="906973" y="2655111"/>
            <a:ext cx="5109389"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983270FA-F733-4992-A9E8-E4E1A5484AC9}"/>
              </a:ext>
            </a:extLst>
          </p:cNvPr>
          <p:cNvSpPr txBox="1"/>
          <p:nvPr/>
        </p:nvSpPr>
        <p:spPr>
          <a:xfrm>
            <a:off x="1128258" y="2890569"/>
            <a:ext cx="4682258" cy="1015663"/>
          </a:xfrm>
          <a:prstGeom prst="rect">
            <a:avLst/>
          </a:prstGeom>
          <a:noFill/>
        </p:spPr>
        <p:txBody>
          <a:bodyPr wrap="square" rtlCol="0">
            <a:spAutoFit/>
          </a:bodyPr>
          <a:lstStyle/>
          <a:p>
            <a:pPr algn="ctr"/>
            <a:r>
              <a:rPr lang="it-IT" sz="2000" b="1" dirty="0"/>
              <a:t>Individuazione di prodotti e tecniche </a:t>
            </a:r>
          </a:p>
          <a:p>
            <a:pPr algn="ctr"/>
            <a:r>
              <a:rPr lang="it-IT" sz="2000" b="1" dirty="0"/>
              <a:t>per il controllo in </a:t>
            </a:r>
          </a:p>
          <a:p>
            <a:pPr algn="ctr"/>
            <a:r>
              <a:rPr lang="it-IT" sz="2000" b="1" u="sng" dirty="0"/>
              <a:t>olivicoltura biologica </a:t>
            </a:r>
          </a:p>
        </p:txBody>
      </p:sp>
      <p:sp>
        <p:nvSpPr>
          <p:cNvPr id="5" name="CasellaDiTesto 4">
            <a:extLst>
              <a:ext uri="{FF2B5EF4-FFF2-40B4-BE49-F238E27FC236}">
                <a16:creationId xmlns:a16="http://schemas.microsoft.com/office/drawing/2014/main" id="{1EDD9C90-97C7-4927-B385-6EC00BC70AC6}"/>
              </a:ext>
            </a:extLst>
          </p:cNvPr>
          <p:cNvSpPr txBox="1"/>
          <p:nvPr/>
        </p:nvSpPr>
        <p:spPr>
          <a:xfrm>
            <a:off x="6503543" y="2901687"/>
            <a:ext cx="4488282" cy="1015663"/>
          </a:xfrm>
          <a:prstGeom prst="rect">
            <a:avLst/>
          </a:prstGeom>
          <a:noFill/>
        </p:spPr>
        <p:txBody>
          <a:bodyPr wrap="square" rtlCol="0">
            <a:spAutoFit/>
          </a:bodyPr>
          <a:lstStyle/>
          <a:p>
            <a:pPr algn="ctr"/>
            <a:r>
              <a:rPr lang="it-IT" sz="2000" b="1" dirty="0"/>
              <a:t>Individuazione di prodotti e tecniche </a:t>
            </a:r>
          </a:p>
          <a:p>
            <a:pPr algn="ctr"/>
            <a:r>
              <a:rPr lang="it-IT" sz="2000" b="1" dirty="0"/>
              <a:t>per il controllo in </a:t>
            </a:r>
          </a:p>
          <a:p>
            <a:pPr algn="ctr"/>
            <a:r>
              <a:rPr lang="it-IT" sz="2000" b="1" u="sng" dirty="0"/>
              <a:t>olivicoltura integrata </a:t>
            </a:r>
          </a:p>
        </p:txBody>
      </p:sp>
      <p:sp>
        <p:nvSpPr>
          <p:cNvPr id="7" name="Rettangolo 6">
            <a:extLst>
              <a:ext uri="{FF2B5EF4-FFF2-40B4-BE49-F238E27FC236}">
                <a16:creationId xmlns:a16="http://schemas.microsoft.com/office/drawing/2014/main" id="{2BA129E1-A34C-4619-8191-9F9C4A8DD217}"/>
              </a:ext>
            </a:extLst>
          </p:cNvPr>
          <p:cNvSpPr/>
          <p:nvPr/>
        </p:nvSpPr>
        <p:spPr>
          <a:xfrm>
            <a:off x="6277510" y="4183265"/>
            <a:ext cx="5100986" cy="243329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Picture 2">
            <a:extLst>
              <a:ext uri="{FF2B5EF4-FFF2-40B4-BE49-F238E27FC236}">
                <a16:creationId xmlns:a16="http://schemas.microsoft.com/office/drawing/2014/main" id="{AAC47781-7E7E-41EE-85F7-A41175E8D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557" y="834950"/>
            <a:ext cx="2145336" cy="1761654"/>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7B48BA87-88B1-4C9E-AF27-BCBD0E7606CB}"/>
              </a:ext>
            </a:extLst>
          </p:cNvPr>
          <p:cNvSpPr txBox="1"/>
          <p:nvPr/>
        </p:nvSpPr>
        <p:spPr>
          <a:xfrm>
            <a:off x="3010749" y="-48702"/>
            <a:ext cx="6014402" cy="769441"/>
          </a:xfrm>
          <a:prstGeom prst="rect">
            <a:avLst/>
          </a:prstGeom>
          <a:noFill/>
        </p:spPr>
        <p:txBody>
          <a:bodyPr wrap="none" rtlCol="0">
            <a:spAutoFit/>
          </a:bodyPr>
          <a:lstStyle/>
          <a:p>
            <a:pPr algn="ctr"/>
            <a:r>
              <a:rPr lang="it-IT" sz="2400" b="1" i="1" dirty="0" err="1"/>
              <a:t>Dasineura</a:t>
            </a:r>
            <a:r>
              <a:rPr lang="it-IT" sz="2400" b="1" i="1" dirty="0"/>
              <a:t> </a:t>
            </a:r>
            <a:r>
              <a:rPr lang="it-IT" sz="2400" b="1" i="1" dirty="0" err="1"/>
              <a:t>oleae</a:t>
            </a:r>
            <a:r>
              <a:rPr lang="it-IT" sz="2400" b="1" i="1" dirty="0"/>
              <a:t>  </a:t>
            </a:r>
            <a:r>
              <a:rPr lang="it-IT" sz="2000" b="1" dirty="0"/>
              <a:t>o Cecidomia delle foglie dell’olivo:</a:t>
            </a:r>
          </a:p>
          <a:p>
            <a:pPr algn="ctr"/>
            <a:r>
              <a:rPr lang="it-IT" sz="2000" b="1" dirty="0"/>
              <a:t>il controllo</a:t>
            </a:r>
          </a:p>
        </p:txBody>
      </p:sp>
      <p:sp>
        <p:nvSpPr>
          <p:cNvPr id="10" name="CasellaDiTesto 9">
            <a:extLst>
              <a:ext uri="{FF2B5EF4-FFF2-40B4-BE49-F238E27FC236}">
                <a16:creationId xmlns:a16="http://schemas.microsoft.com/office/drawing/2014/main" id="{1DBBB957-DCC4-49B5-8EA3-022D35A18770}"/>
              </a:ext>
            </a:extLst>
          </p:cNvPr>
          <p:cNvSpPr txBox="1"/>
          <p:nvPr/>
        </p:nvSpPr>
        <p:spPr>
          <a:xfrm>
            <a:off x="6873410" y="4266444"/>
            <a:ext cx="4232953" cy="707886"/>
          </a:xfrm>
          <a:prstGeom prst="rect">
            <a:avLst/>
          </a:prstGeom>
          <a:noFill/>
        </p:spPr>
        <p:txBody>
          <a:bodyPr wrap="square" rtlCol="0">
            <a:spAutoFit/>
          </a:bodyPr>
          <a:lstStyle/>
          <a:p>
            <a:pPr algn="ctr"/>
            <a:r>
              <a:rPr lang="it-IT" sz="2000" b="1" dirty="0"/>
              <a:t>Prodotti consentiti dai disciplinari di produzione (</a:t>
            </a:r>
            <a:r>
              <a:rPr lang="it-IT" sz="2000" b="1" dirty="0" err="1"/>
              <a:t>Phosmet</a:t>
            </a:r>
            <a:r>
              <a:rPr lang="it-IT" sz="2000" b="1" dirty="0"/>
              <a:t>, </a:t>
            </a:r>
            <a:r>
              <a:rPr lang="it-IT" sz="2000" b="1" dirty="0" err="1"/>
              <a:t>Acetamiprid</a:t>
            </a:r>
            <a:r>
              <a:rPr lang="it-IT" sz="2000" b="1" dirty="0"/>
              <a:t>)</a:t>
            </a:r>
          </a:p>
        </p:txBody>
      </p:sp>
      <p:sp>
        <p:nvSpPr>
          <p:cNvPr id="14" name="Freccia destra con strisce 13">
            <a:extLst>
              <a:ext uri="{FF2B5EF4-FFF2-40B4-BE49-F238E27FC236}">
                <a16:creationId xmlns:a16="http://schemas.microsoft.com/office/drawing/2014/main" id="{76A97302-4FC7-498E-9B01-9C5693800520}"/>
              </a:ext>
            </a:extLst>
          </p:cNvPr>
          <p:cNvSpPr/>
          <p:nvPr/>
        </p:nvSpPr>
        <p:spPr>
          <a:xfrm>
            <a:off x="6339157" y="4274051"/>
            <a:ext cx="648023" cy="48288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AF2F8876-9B48-49C4-851B-1D7E79EFB35B}"/>
              </a:ext>
            </a:extLst>
          </p:cNvPr>
          <p:cNvSpPr/>
          <p:nvPr/>
        </p:nvSpPr>
        <p:spPr>
          <a:xfrm>
            <a:off x="935911" y="4183264"/>
            <a:ext cx="5100986" cy="243329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CasellaDiTesto 16">
            <a:extLst>
              <a:ext uri="{FF2B5EF4-FFF2-40B4-BE49-F238E27FC236}">
                <a16:creationId xmlns:a16="http://schemas.microsoft.com/office/drawing/2014/main" id="{FFC81296-9B5F-4A94-8E2F-58B35BECC699}"/>
              </a:ext>
            </a:extLst>
          </p:cNvPr>
          <p:cNvSpPr txBox="1"/>
          <p:nvPr/>
        </p:nvSpPr>
        <p:spPr>
          <a:xfrm>
            <a:off x="1529125" y="4275008"/>
            <a:ext cx="4232953" cy="1015663"/>
          </a:xfrm>
          <a:prstGeom prst="rect">
            <a:avLst/>
          </a:prstGeom>
          <a:noFill/>
        </p:spPr>
        <p:txBody>
          <a:bodyPr wrap="square" rtlCol="0">
            <a:spAutoFit/>
          </a:bodyPr>
          <a:lstStyle/>
          <a:p>
            <a:pPr algn="ctr"/>
            <a:r>
              <a:rPr lang="it-IT" sz="2000" b="1" dirty="0"/>
              <a:t>Prodotti consentiti in </a:t>
            </a:r>
            <a:r>
              <a:rPr lang="it-IT" sz="2000" b="1" dirty="0" err="1"/>
              <a:t>bio</a:t>
            </a:r>
            <a:r>
              <a:rPr lang="it-IT" sz="2000" b="1" dirty="0"/>
              <a:t>: caolino, </a:t>
            </a:r>
            <a:r>
              <a:rPr lang="it-IT" sz="2000" b="1" i="1" dirty="0"/>
              <a:t>Bacillus </a:t>
            </a:r>
            <a:r>
              <a:rPr lang="it-IT" sz="2000" b="1" i="1" dirty="0" err="1"/>
              <a:t>thuringiensis</a:t>
            </a:r>
            <a:r>
              <a:rPr lang="it-IT" sz="2000" b="1" dirty="0"/>
              <a:t>, </a:t>
            </a:r>
            <a:r>
              <a:rPr lang="it-IT" sz="2000" b="1" i="1" dirty="0" err="1"/>
              <a:t>Beauveria</a:t>
            </a:r>
            <a:r>
              <a:rPr lang="it-IT" sz="2000" b="1" i="1" dirty="0"/>
              <a:t> </a:t>
            </a:r>
            <a:r>
              <a:rPr lang="it-IT" sz="2000" b="1" i="1" dirty="0" err="1"/>
              <a:t>bassiana</a:t>
            </a:r>
            <a:endParaRPr lang="it-IT" sz="2000" b="1" i="1" dirty="0"/>
          </a:p>
        </p:txBody>
      </p:sp>
      <p:sp>
        <p:nvSpPr>
          <p:cNvPr id="18" name="CasellaDiTesto 17">
            <a:extLst>
              <a:ext uri="{FF2B5EF4-FFF2-40B4-BE49-F238E27FC236}">
                <a16:creationId xmlns:a16="http://schemas.microsoft.com/office/drawing/2014/main" id="{CFAC9295-BE44-4995-99B2-FED260045215}"/>
              </a:ext>
            </a:extLst>
          </p:cNvPr>
          <p:cNvSpPr txBox="1"/>
          <p:nvPr/>
        </p:nvSpPr>
        <p:spPr>
          <a:xfrm>
            <a:off x="2073653" y="5670577"/>
            <a:ext cx="8138859" cy="400110"/>
          </a:xfrm>
          <a:prstGeom prst="rect">
            <a:avLst/>
          </a:prstGeom>
          <a:solidFill>
            <a:schemeClr val="bg1">
              <a:lumMod val="85000"/>
            </a:schemeClr>
          </a:solidFill>
        </p:spPr>
        <p:txBody>
          <a:bodyPr wrap="square" rtlCol="0">
            <a:spAutoFit/>
          </a:bodyPr>
          <a:lstStyle/>
          <a:p>
            <a:pPr algn="ctr"/>
            <a:r>
              <a:rPr lang="it-IT" sz="2000" b="1" u="sng" dirty="0"/>
              <a:t>Fondamentale individuare il momento ottimale di intervento</a:t>
            </a:r>
          </a:p>
        </p:txBody>
      </p:sp>
      <p:sp>
        <p:nvSpPr>
          <p:cNvPr id="19" name="Freccia destra con strisce 18">
            <a:extLst>
              <a:ext uri="{FF2B5EF4-FFF2-40B4-BE49-F238E27FC236}">
                <a16:creationId xmlns:a16="http://schemas.microsoft.com/office/drawing/2014/main" id="{D456EA79-6A53-4B41-85CD-2B553AB5142F}"/>
              </a:ext>
            </a:extLst>
          </p:cNvPr>
          <p:cNvSpPr/>
          <p:nvPr/>
        </p:nvSpPr>
        <p:spPr>
          <a:xfrm>
            <a:off x="994872" y="4282615"/>
            <a:ext cx="648023" cy="48288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destra con strisce 19">
            <a:extLst>
              <a:ext uri="{FF2B5EF4-FFF2-40B4-BE49-F238E27FC236}">
                <a16:creationId xmlns:a16="http://schemas.microsoft.com/office/drawing/2014/main" id="{8E4287A9-0ABE-4EDF-9695-A8098507A90D}"/>
              </a:ext>
            </a:extLst>
          </p:cNvPr>
          <p:cNvSpPr/>
          <p:nvPr/>
        </p:nvSpPr>
        <p:spPr>
          <a:xfrm>
            <a:off x="1003436" y="5575443"/>
            <a:ext cx="648023" cy="48288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8900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DA1673F-353A-41F5-857F-7D40159EA385}"/>
              </a:ext>
            </a:extLst>
          </p:cNvPr>
          <p:cNvSpPr txBox="1"/>
          <p:nvPr/>
        </p:nvSpPr>
        <p:spPr>
          <a:xfrm>
            <a:off x="3010749" y="290347"/>
            <a:ext cx="6014402" cy="769441"/>
          </a:xfrm>
          <a:prstGeom prst="rect">
            <a:avLst/>
          </a:prstGeom>
          <a:noFill/>
        </p:spPr>
        <p:txBody>
          <a:bodyPr wrap="none" rtlCol="0">
            <a:spAutoFit/>
          </a:bodyPr>
          <a:lstStyle/>
          <a:p>
            <a:pPr algn="ctr"/>
            <a:r>
              <a:rPr lang="it-IT" sz="2400" b="1" i="1" dirty="0" err="1"/>
              <a:t>Dasineura</a:t>
            </a:r>
            <a:r>
              <a:rPr lang="it-IT" sz="2400" b="1" i="1" dirty="0"/>
              <a:t> </a:t>
            </a:r>
            <a:r>
              <a:rPr lang="it-IT" sz="2400" b="1" i="1" dirty="0" err="1"/>
              <a:t>oleae</a:t>
            </a:r>
            <a:r>
              <a:rPr lang="it-IT" sz="2400" b="1" i="1" dirty="0"/>
              <a:t>  </a:t>
            </a:r>
            <a:r>
              <a:rPr lang="it-IT" sz="2000" b="1" dirty="0"/>
              <a:t>o Cecidomia delle foglie dell’olivo:</a:t>
            </a:r>
          </a:p>
          <a:p>
            <a:pPr algn="ctr"/>
            <a:r>
              <a:rPr lang="it-IT" sz="2000" b="1" dirty="0"/>
              <a:t>i casi in cui è utile e necessario intervenire</a:t>
            </a:r>
          </a:p>
        </p:txBody>
      </p:sp>
      <p:pic>
        <p:nvPicPr>
          <p:cNvPr id="4" name="Immagine 3">
            <a:extLst>
              <a:ext uri="{FF2B5EF4-FFF2-40B4-BE49-F238E27FC236}">
                <a16:creationId xmlns:a16="http://schemas.microsoft.com/office/drawing/2014/main" id="{B10FBFF2-83E6-41BC-848E-2BFD7D2DDCF3}"/>
              </a:ext>
            </a:extLst>
          </p:cNvPr>
          <p:cNvPicPr>
            <a:picLocks noChangeAspect="1"/>
          </p:cNvPicPr>
          <p:nvPr/>
        </p:nvPicPr>
        <p:blipFill>
          <a:blip r:embed="rId2"/>
          <a:stretch>
            <a:fillRect/>
          </a:stretch>
        </p:blipFill>
        <p:spPr>
          <a:xfrm>
            <a:off x="471487" y="1584732"/>
            <a:ext cx="11249025" cy="4962525"/>
          </a:xfrm>
          <a:prstGeom prst="rect">
            <a:avLst/>
          </a:prstGeom>
        </p:spPr>
      </p:pic>
    </p:spTree>
    <p:extLst>
      <p:ext uri="{BB962C8B-B14F-4D97-AF65-F5344CB8AC3E}">
        <p14:creationId xmlns:p14="http://schemas.microsoft.com/office/powerpoint/2010/main" val="4053695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07C5339-D13D-4CCE-821C-B89B2C5297D3}"/>
              </a:ext>
            </a:extLst>
          </p:cNvPr>
          <p:cNvPicPr>
            <a:picLocks noChangeAspect="1"/>
          </p:cNvPicPr>
          <p:nvPr/>
        </p:nvPicPr>
        <p:blipFill>
          <a:blip r:embed="rId3"/>
          <a:stretch>
            <a:fillRect/>
          </a:stretch>
        </p:blipFill>
        <p:spPr>
          <a:xfrm>
            <a:off x="912902" y="471487"/>
            <a:ext cx="10325100" cy="5915025"/>
          </a:xfrm>
          <a:prstGeom prst="rect">
            <a:avLst/>
          </a:prstGeom>
        </p:spPr>
      </p:pic>
    </p:spTree>
    <p:extLst>
      <p:ext uri="{BB962C8B-B14F-4D97-AF65-F5344CB8AC3E}">
        <p14:creationId xmlns:p14="http://schemas.microsoft.com/office/powerpoint/2010/main" val="799174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a:extLst>
              <a:ext uri="{FF2B5EF4-FFF2-40B4-BE49-F238E27FC236}">
                <a16:creationId xmlns:a16="http://schemas.microsoft.com/office/drawing/2014/main" id="{02F0554E-BC16-45EA-A8A3-06021E3C9F66}"/>
              </a:ext>
            </a:extLst>
          </p:cNvPr>
          <p:cNvSpPr/>
          <p:nvPr/>
        </p:nvSpPr>
        <p:spPr>
          <a:xfrm>
            <a:off x="4355796" y="5269092"/>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33">
            <a:extLst>
              <a:ext uri="{FF2B5EF4-FFF2-40B4-BE49-F238E27FC236}">
                <a16:creationId xmlns:a16="http://schemas.microsoft.com/office/drawing/2014/main" id="{10B68FED-0A6C-4FC6-9853-B3F63D1CFD57}"/>
              </a:ext>
            </a:extLst>
          </p:cNvPr>
          <p:cNvSpPr/>
          <p:nvPr/>
        </p:nvSpPr>
        <p:spPr>
          <a:xfrm>
            <a:off x="4352257" y="3745089"/>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64A5391C-862A-4CDF-BF6A-C326D88FE8D9}"/>
              </a:ext>
            </a:extLst>
          </p:cNvPr>
          <p:cNvSpPr/>
          <p:nvPr/>
        </p:nvSpPr>
        <p:spPr>
          <a:xfrm>
            <a:off x="4348717" y="2210455"/>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CasellaDiTesto 16">
            <a:extLst>
              <a:ext uri="{FF2B5EF4-FFF2-40B4-BE49-F238E27FC236}">
                <a16:creationId xmlns:a16="http://schemas.microsoft.com/office/drawing/2014/main" id="{314DA3E9-9159-406E-9292-D47631727CF0}"/>
              </a:ext>
            </a:extLst>
          </p:cNvPr>
          <p:cNvSpPr txBox="1"/>
          <p:nvPr/>
        </p:nvSpPr>
        <p:spPr>
          <a:xfrm>
            <a:off x="4810000" y="169086"/>
            <a:ext cx="2763385" cy="461665"/>
          </a:xfrm>
          <a:prstGeom prst="rect">
            <a:avLst/>
          </a:prstGeom>
          <a:noFill/>
        </p:spPr>
        <p:txBody>
          <a:bodyPr wrap="none" rtlCol="0">
            <a:spAutoFit/>
          </a:bodyPr>
          <a:lstStyle/>
          <a:p>
            <a:pPr algn="ctr"/>
            <a:r>
              <a:rPr lang="it-IT" sz="2400" b="1" dirty="0"/>
              <a:t>Richieste olivicoltori</a:t>
            </a:r>
          </a:p>
        </p:txBody>
      </p:sp>
      <p:sp>
        <p:nvSpPr>
          <p:cNvPr id="18" name="CasellaDiTesto 17">
            <a:extLst>
              <a:ext uri="{FF2B5EF4-FFF2-40B4-BE49-F238E27FC236}">
                <a16:creationId xmlns:a16="http://schemas.microsoft.com/office/drawing/2014/main" id="{446584E6-82C2-4F33-9C6E-3F6FC7823464}"/>
              </a:ext>
            </a:extLst>
          </p:cNvPr>
          <p:cNvSpPr txBox="1"/>
          <p:nvPr/>
        </p:nvSpPr>
        <p:spPr>
          <a:xfrm>
            <a:off x="8677868" y="175903"/>
            <a:ext cx="3165675" cy="461665"/>
          </a:xfrm>
          <a:prstGeom prst="rect">
            <a:avLst/>
          </a:prstGeom>
          <a:noFill/>
        </p:spPr>
        <p:txBody>
          <a:bodyPr wrap="none" rtlCol="0">
            <a:spAutoFit/>
          </a:bodyPr>
          <a:lstStyle/>
          <a:p>
            <a:pPr algn="ctr"/>
            <a:r>
              <a:rPr lang="it-IT" sz="2400" b="1" dirty="0"/>
              <a:t>Risposte mondo ricerca</a:t>
            </a:r>
          </a:p>
        </p:txBody>
      </p:sp>
      <p:sp>
        <p:nvSpPr>
          <p:cNvPr id="20" name="CasellaDiTesto 19">
            <a:extLst>
              <a:ext uri="{FF2B5EF4-FFF2-40B4-BE49-F238E27FC236}">
                <a16:creationId xmlns:a16="http://schemas.microsoft.com/office/drawing/2014/main" id="{40554BF1-0A80-4670-B3CC-C2996851A717}"/>
              </a:ext>
            </a:extLst>
          </p:cNvPr>
          <p:cNvSpPr txBox="1"/>
          <p:nvPr/>
        </p:nvSpPr>
        <p:spPr>
          <a:xfrm>
            <a:off x="4279750" y="2489285"/>
            <a:ext cx="3974668" cy="1015663"/>
          </a:xfrm>
          <a:prstGeom prst="rect">
            <a:avLst/>
          </a:prstGeom>
          <a:noFill/>
        </p:spPr>
        <p:txBody>
          <a:bodyPr wrap="square" rtlCol="0">
            <a:spAutoFit/>
          </a:bodyPr>
          <a:lstStyle/>
          <a:p>
            <a:pPr algn="ctr"/>
            <a:r>
              <a:rPr lang="it-IT" sz="2000" b="1" dirty="0"/>
              <a:t>Definizione della gravità dell’attacco e dei casi in cui è necessario intervenire</a:t>
            </a:r>
          </a:p>
        </p:txBody>
      </p:sp>
      <p:sp>
        <p:nvSpPr>
          <p:cNvPr id="26" name="CasellaDiTesto 25">
            <a:extLst>
              <a:ext uri="{FF2B5EF4-FFF2-40B4-BE49-F238E27FC236}">
                <a16:creationId xmlns:a16="http://schemas.microsoft.com/office/drawing/2014/main" id="{BEA83EF5-C052-4243-8ED1-4EA3A9735F67}"/>
              </a:ext>
            </a:extLst>
          </p:cNvPr>
          <p:cNvSpPr txBox="1"/>
          <p:nvPr/>
        </p:nvSpPr>
        <p:spPr>
          <a:xfrm>
            <a:off x="4645459" y="3816162"/>
            <a:ext cx="3275795" cy="1323439"/>
          </a:xfrm>
          <a:prstGeom prst="rect">
            <a:avLst/>
          </a:prstGeom>
          <a:noFill/>
        </p:spPr>
        <p:txBody>
          <a:bodyPr wrap="square" rtlCol="0">
            <a:spAutoFit/>
          </a:bodyPr>
          <a:lstStyle/>
          <a:p>
            <a:pPr algn="ctr"/>
            <a:r>
              <a:rPr lang="it-IT" sz="2000" b="1" dirty="0"/>
              <a:t>Individuazione di </a:t>
            </a:r>
          </a:p>
          <a:p>
            <a:pPr algn="ctr"/>
            <a:r>
              <a:rPr lang="it-IT" sz="2000" b="1" dirty="0"/>
              <a:t>prodotti e tecniche </a:t>
            </a:r>
          </a:p>
          <a:p>
            <a:pPr algn="ctr"/>
            <a:r>
              <a:rPr lang="it-IT" sz="2000" b="1" dirty="0"/>
              <a:t>per il controllo in olivicoltura biologica </a:t>
            </a:r>
          </a:p>
        </p:txBody>
      </p:sp>
      <p:sp>
        <p:nvSpPr>
          <p:cNvPr id="25" name="CasellaDiTesto 24">
            <a:extLst>
              <a:ext uri="{FF2B5EF4-FFF2-40B4-BE49-F238E27FC236}">
                <a16:creationId xmlns:a16="http://schemas.microsoft.com/office/drawing/2014/main" id="{EDA795B7-F658-42A4-B655-0A4E44225B16}"/>
              </a:ext>
            </a:extLst>
          </p:cNvPr>
          <p:cNvSpPr txBox="1"/>
          <p:nvPr/>
        </p:nvSpPr>
        <p:spPr>
          <a:xfrm>
            <a:off x="4734065" y="5329528"/>
            <a:ext cx="2990131" cy="1323439"/>
          </a:xfrm>
          <a:prstGeom prst="rect">
            <a:avLst/>
          </a:prstGeom>
          <a:noFill/>
        </p:spPr>
        <p:txBody>
          <a:bodyPr wrap="square" rtlCol="0">
            <a:spAutoFit/>
          </a:bodyPr>
          <a:lstStyle/>
          <a:p>
            <a:pPr algn="ctr"/>
            <a:r>
              <a:rPr lang="it-IT" sz="2000" b="1" dirty="0"/>
              <a:t>Individuazione di </a:t>
            </a:r>
          </a:p>
          <a:p>
            <a:pPr algn="ctr"/>
            <a:r>
              <a:rPr lang="it-IT" sz="2000" b="1" dirty="0"/>
              <a:t>prodotti e tecniche </a:t>
            </a:r>
          </a:p>
          <a:p>
            <a:pPr algn="ctr"/>
            <a:r>
              <a:rPr lang="it-IT" sz="2000" b="1" dirty="0"/>
              <a:t>per il controllo in olivicoltura integrata </a:t>
            </a:r>
          </a:p>
        </p:txBody>
      </p:sp>
      <p:sp>
        <p:nvSpPr>
          <p:cNvPr id="38" name="Rettangolo 37">
            <a:extLst>
              <a:ext uri="{FF2B5EF4-FFF2-40B4-BE49-F238E27FC236}">
                <a16:creationId xmlns:a16="http://schemas.microsoft.com/office/drawing/2014/main" id="{8AE620AF-3A45-4873-9698-66E1DFD87EB3}"/>
              </a:ext>
            </a:extLst>
          </p:cNvPr>
          <p:cNvSpPr/>
          <p:nvPr/>
        </p:nvSpPr>
        <p:spPr>
          <a:xfrm>
            <a:off x="4362891" y="672272"/>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CasellaDiTesto 38">
            <a:extLst>
              <a:ext uri="{FF2B5EF4-FFF2-40B4-BE49-F238E27FC236}">
                <a16:creationId xmlns:a16="http://schemas.microsoft.com/office/drawing/2014/main" id="{6D7991A5-D96D-4C4A-8277-77A6EC2C51CE}"/>
              </a:ext>
            </a:extLst>
          </p:cNvPr>
          <p:cNvSpPr txBox="1"/>
          <p:nvPr/>
        </p:nvSpPr>
        <p:spPr>
          <a:xfrm>
            <a:off x="4421520" y="1121227"/>
            <a:ext cx="3637964" cy="707886"/>
          </a:xfrm>
          <a:prstGeom prst="rect">
            <a:avLst/>
          </a:prstGeom>
          <a:noFill/>
        </p:spPr>
        <p:txBody>
          <a:bodyPr wrap="square" rtlCol="0">
            <a:spAutoFit/>
          </a:bodyPr>
          <a:lstStyle/>
          <a:p>
            <a:pPr algn="ctr"/>
            <a:r>
              <a:rPr lang="it-IT" sz="2000" b="1" dirty="0"/>
              <a:t>Definizione delle cause </a:t>
            </a:r>
          </a:p>
          <a:p>
            <a:pPr algn="ctr"/>
            <a:r>
              <a:rPr lang="it-IT" sz="2000" b="1" dirty="0"/>
              <a:t> forte infestazione</a:t>
            </a:r>
          </a:p>
        </p:txBody>
      </p:sp>
      <p:pic>
        <p:nvPicPr>
          <p:cNvPr id="21" name="Immagine 20">
            <a:extLst>
              <a:ext uri="{FF2B5EF4-FFF2-40B4-BE49-F238E27FC236}">
                <a16:creationId xmlns:a16="http://schemas.microsoft.com/office/drawing/2014/main" id="{687E630F-2FF3-45BE-8411-5B254C74A950}"/>
              </a:ext>
            </a:extLst>
          </p:cNvPr>
          <p:cNvPicPr>
            <a:picLocks noChangeAspect="1"/>
          </p:cNvPicPr>
          <p:nvPr/>
        </p:nvPicPr>
        <p:blipFill>
          <a:blip r:embed="rId3"/>
          <a:stretch>
            <a:fillRect/>
          </a:stretch>
        </p:blipFill>
        <p:spPr>
          <a:xfrm>
            <a:off x="616839" y="2888975"/>
            <a:ext cx="3007189" cy="1712227"/>
          </a:xfrm>
          <a:prstGeom prst="rect">
            <a:avLst/>
          </a:prstGeom>
        </p:spPr>
      </p:pic>
      <p:sp>
        <p:nvSpPr>
          <p:cNvPr id="23" name="CasellaDiTesto 22">
            <a:extLst>
              <a:ext uri="{FF2B5EF4-FFF2-40B4-BE49-F238E27FC236}">
                <a16:creationId xmlns:a16="http://schemas.microsoft.com/office/drawing/2014/main" id="{03D3BF5F-54BF-4F1C-98E7-3D9821BC1D80}"/>
              </a:ext>
            </a:extLst>
          </p:cNvPr>
          <p:cNvSpPr txBox="1"/>
          <p:nvPr/>
        </p:nvSpPr>
        <p:spPr>
          <a:xfrm>
            <a:off x="1019266" y="1839907"/>
            <a:ext cx="2202333" cy="769441"/>
          </a:xfrm>
          <a:prstGeom prst="rect">
            <a:avLst/>
          </a:prstGeom>
          <a:noFill/>
        </p:spPr>
        <p:txBody>
          <a:bodyPr wrap="none" rtlCol="0">
            <a:spAutoFit/>
          </a:bodyPr>
          <a:lstStyle/>
          <a:p>
            <a:pPr algn="ctr"/>
            <a:r>
              <a:rPr lang="it-IT" sz="2400" b="1" i="1" dirty="0" err="1"/>
              <a:t>Euzophera</a:t>
            </a:r>
            <a:r>
              <a:rPr lang="it-IT" sz="2400" b="1" dirty="0"/>
              <a:t> spp</a:t>
            </a:r>
          </a:p>
          <a:p>
            <a:pPr algn="ctr"/>
            <a:r>
              <a:rPr lang="it-IT" sz="2000" b="1" dirty="0"/>
              <a:t>o Piralide dell’olivo</a:t>
            </a:r>
          </a:p>
        </p:txBody>
      </p:sp>
      <p:sp>
        <p:nvSpPr>
          <p:cNvPr id="24" name="Rettangolo 23">
            <a:extLst>
              <a:ext uri="{FF2B5EF4-FFF2-40B4-BE49-F238E27FC236}">
                <a16:creationId xmlns:a16="http://schemas.microsoft.com/office/drawing/2014/main" id="{AA797833-CBAB-405E-A5BF-0ACBEA898C36}"/>
              </a:ext>
            </a:extLst>
          </p:cNvPr>
          <p:cNvSpPr/>
          <p:nvPr/>
        </p:nvSpPr>
        <p:spPr>
          <a:xfrm>
            <a:off x="8229597" y="700623"/>
            <a:ext cx="3763476" cy="602360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id="{792335E7-CB78-491E-A6BC-1946BC5FC1AD}"/>
              </a:ext>
            </a:extLst>
          </p:cNvPr>
          <p:cNvSpPr txBox="1"/>
          <p:nvPr/>
        </p:nvSpPr>
        <p:spPr>
          <a:xfrm>
            <a:off x="8476008" y="1317830"/>
            <a:ext cx="3275795" cy="4708981"/>
          </a:xfrm>
          <a:prstGeom prst="rect">
            <a:avLst/>
          </a:prstGeom>
          <a:noFill/>
        </p:spPr>
        <p:txBody>
          <a:bodyPr wrap="square" rtlCol="0">
            <a:spAutoFit/>
          </a:bodyPr>
          <a:lstStyle/>
          <a:p>
            <a:pPr algn="ctr"/>
            <a:r>
              <a:rPr lang="it-IT" sz="2000" b="1" dirty="0"/>
              <a:t>In Italia stanno iniziando ora le prime esperienze di ricerca</a:t>
            </a:r>
          </a:p>
          <a:p>
            <a:pPr algn="ctr"/>
            <a:endParaRPr lang="it-IT" sz="2000" b="1" dirty="0"/>
          </a:p>
          <a:p>
            <a:pPr algn="ctr"/>
            <a:r>
              <a:rPr lang="it-IT" sz="2000" b="1" dirty="0"/>
              <a:t>In alcune Regioni (ad es. Lombardia e Liguria) è in corso da 2 anni attività di monitoraggio da parte di Enti Regionali e Associazioni produttori</a:t>
            </a:r>
          </a:p>
          <a:p>
            <a:pPr algn="ctr"/>
            <a:endParaRPr lang="it-IT" sz="2000" b="1" dirty="0"/>
          </a:p>
          <a:p>
            <a:pPr algn="ctr"/>
            <a:r>
              <a:rPr lang="it-IT" sz="2000" b="1" dirty="0"/>
              <a:t>Valgono le conoscenze già acquisite in altri paesi (Spagna, Portogallo e Siria) e quello che viene consigliato in quelle circostanze</a:t>
            </a:r>
          </a:p>
        </p:txBody>
      </p:sp>
    </p:spTree>
    <p:extLst>
      <p:ext uri="{BB962C8B-B14F-4D97-AF65-F5344CB8AC3E}">
        <p14:creationId xmlns:p14="http://schemas.microsoft.com/office/powerpoint/2010/main" val="1210630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275307F-CFB6-4C6D-B1E9-55C2357CEF2A}"/>
              </a:ext>
            </a:extLst>
          </p:cNvPr>
          <p:cNvPicPr>
            <a:picLocks noChangeAspect="1"/>
          </p:cNvPicPr>
          <p:nvPr/>
        </p:nvPicPr>
        <p:blipFill>
          <a:blip r:embed="rId2"/>
          <a:stretch>
            <a:fillRect/>
          </a:stretch>
        </p:blipFill>
        <p:spPr>
          <a:xfrm>
            <a:off x="981427" y="860157"/>
            <a:ext cx="9801225" cy="4838700"/>
          </a:xfrm>
          <a:prstGeom prst="rect">
            <a:avLst/>
          </a:prstGeom>
        </p:spPr>
      </p:pic>
      <p:pic>
        <p:nvPicPr>
          <p:cNvPr id="7" name="Immagine 6">
            <a:extLst>
              <a:ext uri="{FF2B5EF4-FFF2-40B4-BE49-F238E27FC236}">
                <a16:creationId xmlns:a16="http://schemas.microsoft.com/office/drawing/2014/main" id="{67711752-9679-4361-B347-79DAB7F42FF9}"/>
              </a:ext>
            </a:extLst>
          </p:cNvPr>
          <p:cNvPicPr>
            <a:picLocks noChangeAspect="1"/>
          </p:cNvPicPr>
          <p:nvPr/>
        </p:nvPicPr>
        <p:blipFill>
          <a:blip r:embed="rId3"/>
          <a:stretch>
            <a:fillRect/>
          </a:stretch>
        </p:blipFill>
        <p:spPr>
          <a:xfrm>
            <a:off x="9030052" y="829335"/>
            <a:ext cx="1752600" cy="542925"/>
          </a:xfrm>
          <a:prstGeom prst="rect">
            <a:avLst/>
          </a:prstGeom>
        </p:spPr>
      </p:pic>
    </p:spTree>
    <p:extLst>
      <p:ext uri="{BB962C8B-B14F-4D97-AF65-F5344CB8AC3E}">
        <p14:creationId xmlns:p14="http://schemas.microsoft.com/office/powerpoint/2010/main" val="610552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9C3371E-1E5C-4E65-8687-9E7A3F6D669A}"/>
              </a:ext>
            </a:extLst>
          </p:cNvPr>
          <p:cNvPicPr>
            <a:picLocks noChangeAspect="1"/>
          </p:cNvPicPr>
          <p:nvPr/>
        </p:nvPicPr>
        <p:blipFill>
          <a:blip r:embed="rId2"/>
          <a:stretch>
            <a:fillRect/>
          </a:stretch>
        </p:blipFill>
        <p:spPr>
          <a:xfrm>
            <a:off x="8704139" y="685858"/>
            <a:ext cx="3446765" cy="3078067"/>
          </a:xfrm>
          <a:prstGeom prst="rect">
            <a:avLst/>
          </a:prstGeom>
        </p:spPr>
      </p:pic>
      <p:pic>
        <p:nvPicPr>
          <p:cNvPr id="4" name="Immagine 3">
            <a:extLst>
              <a:ext uri="{FF2B5EF4-FFF2-40B4-BE49-F238E27FC236}">
                <a16:creationId xmlns:a16="http://schemas.microsoft.com/office/drawing/2014/main" id="{83582182-0C86-48D8-B481-1D0657437B19}"/>
              </a:ext>
            </a:extLst>
          </p:cNvPr>
          <p:cNvPicPr>
            <a:picLocks noChangeAspect="1"/>
          </p:cNvPicPr>
          <p:nvPr/>
        </p:nvPicPr>
        <p:blipFill>
          <a:blip r:embed="rId3"/>
          <a:stretch>
            <a:fillRect/>
          </a:stretch>
        </p:blipFill>
        <p:spPr>
          <a:xfrm>
            <a:off x="3940323" y="685858"/>
            <a:ext cx="4763816" cy="2654236"/>
          </a:xfrm>
          <a:prstGeom prst="rect">
            <a:avLst/>
          </a:prstGeom>
        </p:spPr>
      </p:pic>
      <p:sp>
        <p:nvSpPr>
          <p:cNvPr id="5" name="CasellaDiTesto 4">
            <a:extLst>
              <a:ext uri="{FF2B5EF4-FFF2-40B4-BE49-F238E27FC236}">
                <a16:creationId xmlns:a16="http://schemas.microsoft.com/office/drawing/2014/main" id="{9FAAE088-37C1-48DC-83FE-375693B01AD3}"/>
              </a:ext>
            </a:extLst>
          </p:cNvPr>
          <p:cNvSpPr txBox="1"/>
          <p:nvPr/>
        </p:nvSpPr>
        <p:spPr>
          <a:xfrm>
            <a:off x="41096" y="21382"/>
            <a:ext cx="2202333" cy="769441"/>
          </a:xfrm>
          <a:prstGeom prst="rect">
            <a:avLst/>
          </a:prstGeom>
          <a:noFill/>
        </p:spPr>
        <p:txBody>
          <a:bodyPr wrap="none" rtlCol="0">
            <a:spAutoFit/>
          </a:bodyPr>
          <a:lstStyle/>
          <a:p>
            <a:pPr algn="ctr"/>
            <a:r>
              <a:rPr lang="it-IT" sz="2400" b="1" i="1" dirty="0" err="1"/>
              <a:t>Euzophera</a:t>
            </a:r>
            <a:r>
              <a:rPr lang="it-IT" sz="2400" b="1" dirty="0"/>
              <a:t> spp</a:t>
            </a:r>
          </a:p>
          <a:p>
            <a:pPr algn="ctr"/>
            <a:r>
              <a:rPr lang="it-IT" sz="2000" b="1" dirty="0"/>
              <a:t>o Piralide dell’olivo</a:t>
            </a:r>
          </a:p>
        </p:txBody>
      </p:sp>
      <p:sp>
        <p:nvSpPr>
          <p:cNvPr id="6" name="CasellaDiTesto 5">
            <a:extLst>
              <a:ext uri="{FF2B5EF4-FFF2-40B4-BE49-F238E27FC236}">
                <a16:creationId xmlns:a16="http://schemas.microsoft.com/office/drawing/2014/main" id="{718AE9EB-D648-4333-B864-25972EE74A9F}"/>
              </a:ext>
            </a:extLst>
          </p:cNvPr>
          <p:cNvSpPr txBox="1"/>
          <p:nvPr/>
        </p:nvSpPr>
        <p:spPr>
          <a:xfrm>
            <a:off x="1448499" y="1717059"/>
            <a:ext cx="1169615" cy="1015663"/>
          </a:xfrm>
          <a:prstGeom prst="rect">
            <a:avLst/>
          </a:prstGeom>
          <a:noFill/>
        </p:spPr>
        <p:txBody>
          <a:bodyPr wrap="none" rtlCol="0">
            <a:spAutoFit/>
          </a:bodyPr>
          <a:lstStyle/>
          <a:p>
            <a:pPr algn="ctr"/>
            <a:r>
              <a:rPr lang="it-IT" sz="2000" b="1" i="1" dirty="0"/>
              <a:t>È stato</a:t>
            </a:r>
          </a:p>
          <a:p>
            <a:pPr algn="ctr"/>
            <a:r>
              <a:rPr lang="it-IT" sz="2000" b="1" i="1" dirty="0"/>
              <a:t>descritto </a:t>
            </a:r>
          </a:p>
          <a:p>
            <a:pPr algn="ctr"/>
            <a:r>
              <a:rPr lang="it-IT" sz="2000" b="1" i="1" dirty="0"/>
              <a:t>danno</a:t>
            </a:r>
            <a:endParaRPr lang="it-IT" sz="2000" b="1" dirty="0"/>
          </a:p>
        </p:txBody>
      </p:sp>
      <p:sp>
        <p:nvSpPr>
          <p:cNvPr id="7" name="CasellaDiTesto 6">
            <a:extLst>
              <a:ext uri="{FF2B5EF4-FFF2-40B4-BE49-F238E27FC236}">
                <a16:creationId xmlns:a16="http://schemas.microsoft.com/office/drawing/2014/main" id="{2CA6FC20-D41E-477D-83A8-03C68BECE3B3}"/>
              </a:ext>
            </a:extLst>
          </p:cNvPr>
          <p:cNvSpPr txBox="1"/>
          <p:nvPr/>
        </p:nvSpPr>
        <p:spPr>
          <a:xfrm>
            <a:off x="1416084" y="3859622"/>
            <a:ext cx="3462230" cy="1015663"/>
          </a:xfrm>
          <a:prstGeom prst="rect">
            <a:avLst/>
          </a:prstGeom>
          <a:noFill/>
        </p:spPr>
        <p:txBody>
          <a:bodyPr wrap="none" rtlCol="0">
            <a:spAutoFit/>
          </a:bodyPr>
          <a:lstStyle/>
          <a:p>
            <a:pPr algn="ctr"/>
            <a:r>
              <a:rPr lang="it-IT" sz="2000" b="1" i="1" dirty="0"/>
              <a:t>Si inizia ad avere qualche dato </a:t>
            </a:r>
          </a:p>
          <a:p>
            <a:pPr algn="ctr"/>
            <a:r>
              <a:rPr lang="it-IT" sz="2000" b="1" i="1" dirty="0"/>
              <a:t>sul volo grazie al monitoraggio</a:t>
            </a:r>
          </a:p>
          <a:p>
            <a:pPr algn="ctr"/>
            <a:r>
              <a:rPr lang="it-IT" sz="2000" b="1" i="1" dirty="0"/>
              <a:t>(problema efficacia feromoni)</a:t>
            </a:r>
            <a:endParaRPr lang="it-IT" sz="2000" b="1" dirty="0"/>
          </a:p>
        </p:txBody>
      </p:sp>
      <p:sp>
        <p:nvSpPr>
          <p:cNvPr id="8" name="Freccia a destra 7">
            <a:extLst>
              <a:ext uri="{FF2B5EF4-FFF2-40B4-BE49-F238E27FC236}">
                <a16:creationId xmlns:a16="http://schemas.microsoft.com/office/drawing/2014/main" id="{76DF7F43-B35F-43B5-A872-902755F3C8E8}"/>
              </a:ext>
            </a:extLst>
          </p:cNvPr>
          <p:cNvSpPr/>
          <p:nvPr/>
        </p:nvSpPr>
        <p:spPr>
          <a:xfrm>
            <a:off x="467833" y="1917723"/>
            <a:ext cx="871869" cy="7197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Freccia a destra 8">
            <a:extLst>
              <a:ext uri="{FF2B5EF4-FFF2-40B4-BE49-F238E27FC236}">
                <a16:creationId xmlns:a16="http://schemas.microsoft.com/office/drawing/2014/main" id="{E6E98098-73FA-470C-8C24-375EDEB5ECE7}"/>
              </a:ext>
            </a:extLst>
          </p:cNvPr>
          <p:cNvSpPr/>
          <p:nvPr/>
        </p:nvSpPr>
        <p:spPr>
          <a:xfrm>
            <a:off x="492637" y="3760702"/>
            <a:ext cx="871869" cy="7197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4A2F9A3E-6BD9-4A1B-BEF2-8CFE9899629F}"/>
              </a:ext>
            </a:extLst>
          </p:cNvPr>
          <p:cNvSpPr txBox="1"/>
          <p:nvPr/>
        </p:nvSpPr>
        <p:spPr>
          <a:xfrm>
            <a:off x="1429892" y="5734492"/>
            <a:ext cx="4100930" cy="707886"/>
          </a:xfrm>
          <a:prstGeom prst="rect">
            <a:avLst/>
          </a:prstGeom>
          <a:noFill/>
        </p:spPr>
        <p:txBody>
          <a:bodyPr wrap="none" rtlCol="0">
            <a:spAutoFit/>
          </a:bodyPr>
          <a:lstStyle/>
          <a:p>
            <a:pPr algn="just"/>
            <a:r>
              <a:rPr lang="it-IT" sz="2000" b="1" i="1" dirty="0"/>
              <a:t>In Italia non sono ancora state </a:t>
            </a:r>
          </a:p>
          <a:p>
            <a:pPr algn="just"/>
            <a:r>
              <a:rPr lang="it-IT" sz="2000" b="1" i="1" dirty="0"/>
              <a:t>eseguite ricerche mirate sul controllo</a:t>
            </a:r>
          </a:p>
        </p:txBody>
      </p:sp>
      <p:sp>
        <p:nvSpPr>
          <p:cNvPr id="11" name="Freccia a destra 10">
            <a:extLst>
              <a:ext uri="{FF2B5EF4-FFF2-40B4-BE49-F238E27FC236}">
                <a16:creationId xmlns:a16="http://schemas.microsoft.com/office/drawing/2014/main" id="{37419926-67AE-4CAA-9564-360869F0EFC4}"/>
              </a:ext>
            </a:extLst>
          </p:cNvPr>
          <p:cNvSpPr/>
          <p:nvPr/>
        </p:nvSpPr>
        <p:spPr>
          <a:xfrm>
            <a:off x="517441" y="5635572"/>
            <a:ext cx="871869" cy="7197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903889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94C36C0-1E05-459B-9B42-6528C9161B64}"/>
              </a:ext>
            </a:extLst>
          </p:cNvPr>
          <p:cNvSpPr/>
          <p:nvPr/>
        </p:nvSpPr>
        <p:spPr>
          <a:xfrm>
            <a:off x="4355796" y="5269092"/>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5CE3FDC4-3142-4BB4-982D-D22D2D363178}"/>
              </a:ext>
            </a:extLst>
          </p:cNvPr>
          <p:cNvSpPr/>
          <p:nvPr/>
        </p:nvSpPr>
        <p:spPr>
          <a:xfrm>
            <a:off x="4352257" y="3745089"/>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3">
            <a:extLst>
              <a:ext uri="{FF2B5EF4-FFF2-40B4-BE49-F238E27FC236}">
                <a16:creationId xmlns:a16="http://schemas.microsoft.com/office/drawing/2014/main" id="{04BB98F7-867B-479C-A730-82A538845055}"/>
              </a:ext>
            </a:extLst>
          </p:cNvPr>
          <p:cNvSpPr/>
          <p:nvPr/>
        </p:nvSpPr>
        <p:spPr>
          <a:xfrm>
            <a:off x="4348717" y="2210455"/>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59D9C412-3C9A-4570-98AC-DD3E693FC667}"/>
              </a:ext>
            </a:extLst>
          </p:cNvPr>
          <p:cNvSpPr txBox="1"/>
          <p:nvPr/>
        </p:nvSpPr>
        <p:spPr>
          <a:xfrm>
            <a:off x="4810000" y="169086"/>
            <a:ext cx="2763385" cy="461665"/>
          </a:xfrm>
          <a:prstGeom prst="rect">
            <a:avLst/>
          </a:prstGeom>
          <a:noFill/>
        </p:spPr>
        <p:txBody>
          <a:bodyPr wrap="none" rtlCol="0">
            <a:spAutoFit/>
          </a:bodyPr>
          <a:lstStyle/>
          <a:p>
            <a:pPr algn="ctr"/>
            <a:r>
              <a:rPr lang="it-IT" sz="2400" b="1" dirty="0"/>
              <a:t>Richieste olivicoltori</a:t>
            </a:r>
          </a:p>
        </p:txBody>
      </p:sp>
      <p:sp>
        <p:nvSpPr>
          <p:cNvPr id="6" name="CasellaDiTesto 5">
            <a:extLst>
              <a:ext uri="{FF2B5EF4-FFF2-40B4-BE49-F238E27FC236}">
                <a16:creationId xmlns:a16="http://schemas.microsoft.com/office/drawing/2014/main" id="{55F37C6F-2600-4FD2-8E4C-738E4F20909A}"/>
              </a:ext>
            </a:extLst>
          </p:cNvPr>
          <p:cNvSpPr txBox="1"/>
          <p:nvPr/>
        </p:nvSpPr>
        <p:spPr>
          <a:xfrm>
            <a:off x="8677868" y="175903"/>
            <a:ext cx="3165675" cy="461665"/>
          </a:xfrm>
          <a:prstGeom prst="rect">
            <a:avLst/>
          </a:prstGeom>
          <a:noFill/>
        </p:spPr>
        <p:txBody>
          <a:bodyPr wrap="none" rtlCol="0">
            <a:spAutoFit/>
          </a:bodyPr>
          <a:lstStyle/>
          <a:p>
            <a:pPr algn="ctr"/>
            <a:r>
              <a:rPr lang="it-IT" sz="2400" b="1" dirty="0"/>
              <a:t>Risposte mondo ricerca</a:t>
            </a:r>
          </a:p>
        </p:txBody>
      </p:sp>
      <p:sp>
        <p:nvSpPr>
          <p:cNvPr id="7" name="CasellaDiTesto 6">
            <a:extLst>
              <a:ext uri="{FF2B5EF4-FFF2-40B4-BE49-F238E27FC236}">
                <a16:creationId xmlns:a16="http://schemas.microsoft.com/office/drawing/2014/main" id="{B85E5D7A-9613-4D00-BD51-D346A0FD98FA}"/>
              </a:ext>
            </a:extLst>
          </p:cNvPr>
          <p:cNvSpPr txBox="1"/>
          <p:nvPr/>
        </p:nvSpPr>
        <p:spPr>
          <a:xfrm>
            <a:off x="4279750" y="2489285"/>
            <a:ext cx="3974668" cy="1015663"/>
          </a:xfrm>
          <a:prstGeom prst="rect">
            <a:avLst/>
          </a:prstGeom>
          <a:noFill/>
        </p:spPr>
        <p:txBody>
          <a:bodyPr wrap="square" rtlCol="0">
            <a:spAutoFit/>
          </a:bodyPr>
          <a:lstStyle/>
          <a:p>
            <a:pPr algn="ctr"/>
            <a:r>
              <a:rPr lang="it-IT" sz="2000" b="1" dirty="0"/>
              <a:t>Definizione della gravità dell’attacco e dei casi in cui è necessario intervenire</a:t>
            </a:r>
          </a:p>
        </p:txBody>
      </p:sp>
      <p:sp>
        <p:nvSpPr>
          <p:cNvPr id="8" name="CasellaDiTesto 7">
            <a:extLst>
              <a:ext uri="{FF2B5EF4-FFF2-40B4-BE49-F238E27FC236}">
                <a16:creationId xmlns:a16="http://schemas.microsoft.com/office/drawing/2014/main" id="{21589D06-90F1-4BFF-8CE7-AEF1B7E5434A}"/>
              </a:ext>
            </a:extLst>
          </p:cNvPr>
          <p:cNvSpPr txBox="1"/>
          <p:nvPr/>
        </p:nvSpPr>
        <p:spPr>
          <a:xfrm>
            <a:off x="4645459" y="3816162"/>
            <a:ext cx="3275795" cy="1323439"/>
          </a:xfrm>
          <a:prstGeom prst="rect">
            <a:avLst/>
          </a:prstGeom>
          <a:noFill/>
        </p:spPr>
        <p:txBody>
          <a:bodyPr wrap="square" rtlCol="0">
            <a:spAutoFit/>
          </a:bodyPr>
          <a:lstStyle/>
          <a:p>
            <a:pPr algn="ctr"/>
            <a:r>
              <a:rPr lang="it-IT" sz="2000" b="1" dirty="0"/>
              <a:t>Individuazione di </a:t>
            </a:r>
          </a:p>
          <a:p>
            <a:pPr algn="ctr"/>
            <a:r>
              <a:rPr lang="it-IT" sz="2000" b="1" dirty="0"/>
              <a:t>prodotti e tecniche </a:t>
            </a:r>
          </a:p>
          <a:p>
            <a:pPr algn="ctr"/>
            <a:r>
              <a:rPr lang="it-IT" sz="2000" b="1" dirty="0"/>
              <a:t>per il controllo in olivicoltura biologica </a:t>
            </a:r>
          </a:p>
        </p:txBody>
      </p:sp>
      <p:sp>
        <p:nvSpPr>
          <p:cNvPr id="10" name="CasellaDiTesto 9">
            <a:extLst>
              <a:ext uri="{FF2B5EF4-FFF2-40B4-BE49-F238E27FC236}">
                <a16:creationId xmlns:a16="http://schemas.microsoft.com/office/drawing/2014/main" id="{21981793-040B-446F-A9E5-78385C667147}"/>
              </a:ext>
            </a:extLst>
          </p:cNvPr>
          <p:cNvSpPr txBox="1"/>
          <p:nvPr/>
        </p:nvSpPr>
        <p:spPr>
          <a:xfrm>
            <a:off x="4734065" y="5329528"/>
            <a:ext cx="2990131" cy="1323439"/>
          </a:xfrm>
          <a:prstGeom prst="rect">
            <a:avLst/>
          </a:prstGeom>
          <a:noFill/>
        </p:spPr>
        <p:txBody>
          <a:bodyPr wrap="square" rtlCol="0">
            <a:spAutoFit/>
          </a:bodyPr>
          <a:lstStyle/>
          <a:p>
            <a:pPr algn="ctr"/>
            <a:r>
              <a:rPr lang="it-IT" sz="2000" b="1" dirty="0"/>
              <a:t>Individuazione di </a:t>
            </a:r>
          </a:p>
          <a:p>
            <a:pPr algn="ctr"/>
            <a:r>
              <a:rPr lang="it-IT" sz="2000" b="1" dirty="0"/>
              <a:t>prodotti e tecniche </a:t>
            </a:r>
          </a:p>
          <a:p>
            <a:pPr algn="ctr"/>
            <a:r>
              <a:rPr lang="it-IT" sz="2000" b="1" dirty="0"/>
              <a:t>per il controllo in olivicoltura integrata </a:t>
            </a:r>
          </a:p>
        </p:txBody>
      </p:sp>
      <p:sp>
        <p:nvSpPr>
          <p:cNvPr id="13" name="Rettangolo 12">
            <a:extLst>
              <a:ext uri="{FF2B5EF4-FFF2-40B4-BE49-F238E27FC236}">
                <a16:creationId xmlns:a16="http://schemas.microsoft.com/office/drawing/2014/main" id="{06406BA6-4D9E-4497-A652-D5E1CA392E99}"/>
              </a:ext>
            </a:extLst>
          </p:cNvPr>
          <p:cNvSpPr/>
          <p:nvPr/>
        </p:nvSpPr>
        <p:spPr>
          <a:xfrm>
            <a:off x="4362891" y="672272"/>
            <a:ext cx="3763476" cy="14551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a:extLst>
              <a:ext uri="{FF2B5EF4-FFF2-40B4-BE49-F238E27FC236}">
                <a16:creationId xmlns:a16="http://schemas.microsoft.com/office/drawing/2014/main" id="{2A6B623A-8679-41D4-8756-5F49ADEF1BD2}"/>
              </a:ext>
            </a:extLst>
          </p:cNvPr>
          <p:cNvSpPr txBox="1"/>
          <p:nvPr/>
        </p:nvSpPr>
        <p:spPr>
          <a:xfrm>
            <a:off x="4421520" y="1121227"/>
            <a:ext cx="3637964" cy="707886"/>
          </a:xfrm>
          <a:prstGeom prst="rect">
            <a:avLst/>
          </a:prstGeom>
          <a:noFill/>
        </p:spPr>
        <p:txBody>
          <a:bodyPr wrap="square" rtlCol="0">
            <a:spAutoFit/>
          </a:bodyPr>
          <a:lstStyle/>
          <a:p>
            <a:pPr algn="ctr"/>
            <a:r>
              <a:rPr lang="it-IT" sz="2000" b="1" dirty="0"/>
              <a:t>Definizione delle cause </a:t>
            </a:r>
          </a:p>
          <a:p>
            <a:pPr algn="ctr"/>
            <a:r>
              <a:rPr lang="it-IT" sz="2000" b="1" dirty="0"/>
              <a:t> forte infestazione</a:t>
            </a:r>
          </a:p>
        </p:txBody>
      </p:sp>
      <p:sp>
        <p:nvSpPr>
          <p:cNvPr id="15" name="Rettangolo 14">
            <a:extLst>
              <a:ext uri="{FF2B5EF4-FFF2-40B4-BE49-F238E27FC236}">
                <a16:creationId xmlns:a16="http://schemas.microsoft.com/office/drawing/2014/main" id="{9AC7F1D8-F443-40C7-9494-1153CF321183}"/>
              </a:ext>
            </a:extLst>
          </p:cNvPr>
          <p:cNvSpPr/>
          <p:nvPr/>
        </p:nvSpPr>
        <p:spPr>
          <a:xfrm>
            <a:off x="8229597" y="700623"/>
            <a:ext cx="3763476" cy="602360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CasellaDiTesto 17">
            <a:extLst>
              <a:ext uri="{FF2B5EF4-FFF2-40B4-BE49-F238E27FC236}">
                <a16:creationId xmlns:a16="http://schemas.microsoft.com/office/drawing/2014/main" id="{275AC2FA-AAFF-4DE5-AA6A-582D68517294}"/>
              </a:ext>
            </a:extLst>
          </p:cNvPr>
          <p:cNvSpPr txBox="1"/>
          <p:nvPr/>
        </p:nvSpPr>
        <p:spPr>
          <a:xfrm>
            <a:off x="526904" y="2007092"/>
            <a:ext cx="3110403" cy="738664"/>
          </a:xfrm>
          <a:prstGeom prst="rect">
            <a:avLst/>
          </a:prstGeom>
          <a:noFill/>
          <a:ln>
            <a:noFill/>
          </a:ln>
        </p:spPr>
        <p:txBody>
          <a:bodyPr wrap="none" rtlCol="0">
            <a:spAutoFit/>
          </a:bodyPr>
          <a:lstStyle/>
          <a:p>
            <a:pPr algn="ctr"/>
            <a:r>
              <a:rPr lang="it-IT" sz="2400" b="1" i="1" dirty="0" err="1">
                <a:solidFill>
                  <a:schemeClr val="bg1">
                    <a:lumMod val="65000"/>
                  </a:schemeClr>
                </a:solidFill>
              </a:rPr>
              <a:t>Aspidiotus</a:t>
            </a:r>
            <a:r>
              <a:rPr lang="it-IT" sz="2400" b="1" i="1" dirty="0">
                <a:solidFill>
                  <a:schemeClr val="bg1">
                    <a:lumMod val="65000"/>
                  </a:schemeClr>
                </a:solidFill>
              </a:rPr>
              <a:t> </a:t>
            </a:r>
            <a:r>
              <a:rPr lang="it-IT" sz="2400" b="1" i="1" dirty="0" err="1">
                <a:solidFill>
                  <a:schemeClr val="bg1">
                    <a:lumMod val="65000"/>
                  </a:schemeClr>
                </a:solidFill>
              </a:rPr>
              <a:t>nerii</a:t>
            </a:r>
            <a:r>
              <a:rPr lang="it-IT" sz="2400" b="1" i="1" dirty="0">
                <a:solidFill>
                  <a:schemeClr val="bg1">
                    <a:lumMod val="65000"/>
                  </a:schemeClr>
                </a:solidFill>
              </a:rPr>
              <a:t> </a:t>
            </a:r>
          </a:p>
          <a:p>
            <a:pPr algn="ctr"/>
            <a:r>
              <a:rPr lang="it-IT" b="1" dirty="0">
                <a:solidFill>
                  <a:schemeClr val="bg1">
                    <a:lumMod val="65000"/>
                  </a:schemeClr>
                </a:solidFill>
              </a:rPr>
              <a:t>o Cocciniglia bianca del limone</a:t>
            </a:r>
            <a:endParaRPr lang="it-IT" sz="2400" b="1" dirty="0">
              <a:solidFill>
                <a:schemeClr val="bg1">
                  <a:lumMod val="65000"/>
                </a:schemeClr>
              </a:solidFill>
            </a:endParaRPr>
          </a:p>
        </p:txBody>
      </p:sp>
      <p:pic>
        <p:nvPicPr>
          <p:cNvPr id="19" name="Immagine 18">
            <a:extLst>
              <a:ext uri="{FF2B5EF4-FFF2-40B4-BE49-F238E27FC236}">
                <a16:creationId xmlns:a16="http://schemas.microsoft.com/office/drawing/2014/main" id="{A5ED3469-2CB9-432F-84AF-227ECFA74987}"/>
              </a:ext>
            </a:extLst>
          </p:cNvPr>
          <p:cNvPicPr>
            <a:picLocks noChangeAspect="1"/>
          </p:cNvPicPr>
          <p:nvPr/>
        </p:nvPicPr>
        <p:blipFill>
          <a:blip r:embed="rId2"/>
          <a:stretch>
            <a:fillRect/>
          </a:stretch>
        </p:blipFill>
        <p:spPr>
          <a:xfrm>
            <a:off x="860460" y="3122374"/>
            <a:ext cx="2310584" cy="1514615"/>
          </a:xfrm>
          <a:prstGeom prst="rect">
            <a:avLst/>
          </a:prstGeom>
        </p:spPr>
      </p:pic>
      <p:sp>
        <p:nvSpPr>
          <p:cNvPr id="20" name="CasellaDiTesto 19">
            <a:extLst>
              <a:ext uri="{FF2B5EF4-FFF2-40B4-BE49-F238E27FC236}">
                <a16:creationId xmlns:a16="http://schemas.microsoft.com/office/drawing/2014/main" id="{1883ED5D-7810-4F4F-A3B3-E50595359967}"/>
              </a:ext>
            </a:extLst>
          </p:cNvPr>
          <p:cNvSpPr txBox="1"/>
          <p:nvPr/>
        </p:nvSpPr>
        <p:spPr>
          <a:xfrm>
            <a:off x="8476008" y="1513040"/>
            <a:ext cx="3275795" cy="4154984"/>
          </a:xfrm>
          <a:prstGeom prst="rect">
            <a:avLst/>
          </a:prstGeom>
          <a:noFill/>
        </p:spPr>
        <p:txBody>
          <a:bodyPr wrap="square" rtlCol="0">
            <a:spAutoFit/>
          </a:bodyPr>
          <a:lstStyle/>
          <a:p>
            <a:pPr algn="ctr"/>
            <a:r>
              <a:rPr lang="it-IT" sz="2400" b="1" dirty="0"/>
              <a:t>Non c’è attività in corso nell’agroecosistema oliveto.</a:t>
            </a:r>
          </a:p>
          <a:p>
            <a:pPr algn="ctr"/>
            <a:endParaRPr lang="it-IT" sz="2400" b="1" dirty="0"/>
          </a:p>
          <a:p>
            <a:pPr algn="ctr"/>
            <a:r>
              <a:rPr lang="it-IT" sz="2400" b="1" dirty="0"/>
              <a:t>Valgono le conoscenze già acquisite in altri agroecosistemi e quello che viene consigliato nella pubblicazione dell’ex ARSIA su: «Difesa integrata olivo» </a:t>
            </a:r>
          </a:p>
        </p:txBody>
      </p:sp>
    </p:spTree>
    <p:extLst>
      <p:ext uri="{BB962C8B-B14F-4D97-AF65-F5344CB8AC3E}">
        <p14:creationId xmlns:p14="http://schemas.microsoft.com/office/powerpoint/2010/main" val="2595180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E71FA82-877B-49EF-B9C6-7C81094A459F}"/>
              </a:ext>
            </a:extLst>
          </p:cNvPr>
          <p:cNvPicPr>
            <a:picLocks noChangeAspect="1"/>
          </p:cNvPicPr>
          <p:nvPr/>
        </p:nvPicPr>
        <p:blipFill>
          <a:blip r:embed="rId2"/>
          <a:stretch>
            <a:fillRect/>
          </a:stretch>
        </p:blipFill>
        <p:spPr>
          <a:xfrm>
            <a:off x="4289781" y="1724134"/>
            <a:ext cx="7105650" cy="4457700"/>
          </a:xfrm>
          <a:prstGeom prst="rect">
            <a:avLst/>
          </a:prstGeom>
        </p:spPr>
      </p:pic>
      <p:sp>
        <p:nvSpPr>
          <p:cNvPr id="4" name="CasellaDiTesto 3">
            <a:extLst>
              <a:ext uri="{FF2B5EF4-FFF2-40B4-BE49-F238E27FC236}">
                <a16:creationId xmlns:a16="http://schemas.microsoft.com/office/drawing/2014/main" id="{0D641DB7-9726-4225-885B-991D64FE5C5F}"/>
              </a:ext>
            </a:extLst>
          </p:cNvPr>
          <p:cNvSpPr txBox="1"/>
          <p:nvPr/>
        </p:nvSpPr>
        <p:spPr>
          <a:xfrm>
            <a:off x="526904" y="2007092"/>
            <a:ext cx="3110403" cy="738664"/>
          </a:xfrm>
          <a:prstGeom prst="rect">
            <a:avLst/>
          </a:prstGeom>
          <a:noFill/>
          <a:ln>
            <a:noFill/>
          </a:ln>
        </p:spPr>
        <p:txBody>
          <a:bodyPr wrap="none" rtlCol="0">
            <a:spAutoFit/>
          </a:bodyPr>
          <a:lstStyle/>
          <a:p>
            <a:pPr algn="ctr"/>
            <a:r>
              <a:rPr lang="it-IT" sz="2400" b="1" i="1" dirty="0" err="1">
                <a:solidFill>
                  <a:schemeClr val="bg1">
                    <a:lumMod val="65000"/>
                  </a:schemeClr>
                </a:solidFill>
              </a:rPr>
              <a:t>Aspidiotus</a:t>
            </a:r>
            <a:r>
              <a:rPr lang="it-IT" sz="2400" b="1" i="1" dirty="0">
                <a:solidFill>
                  <a:schemeClr val="bg1">
                    <a:lumMod val="65000"/>
                  </a:schemeClr>
                </a:solidFill>
              </a:rPr>
              <a:t> </a:t>
            </a:r>
            <a:r>
              <a:rPr lang="it-IT" sz="2400" b="1" i="1" dirty="0" err="1">
                <a:solidFill>
                  <a:schemeClr val="bg1">
                    <a:lumMod val="65000"/>
                  </a:schemeClr>
                </a:solidFill>
              </a:rPr>
              <a:t>nerii</a:t>
            </a:r>
            <a:r>
              <a:rPr lang="it-IT" sz="2400" b="1" i="1" dirty="0">
                <a:solidFill>
                  <a:schemeClr val="bg1">
                    <a:lumMod val="65000"/>
                  </a:schemeClr>
                </a:solidFill>
              </a:rPr>
              <a:t> </a:t>
            </a:r>
          </a:p>
          <a:p>
            <a:pPr algn="ctr"/>
            <a:r>
              <a:rPr lang="it-IT" b="1" dirty="0">
                <a:solidFill>
                  <a:schemeClr val="bg1">
                    <a:lumMod val="65000"/>
                  </a:schemeClr>
                </a:solidFill>
              </a:rPr>
              <a:t>o Cocciniglia bianca del limone</a:t>
            </a:r>
            <a:endParaRPr lang="it-IT" sz="2400" b="1" dirty="0">
              <a:solidFill>
                <a:schemeClr val="bg1">
                  <a:lumMod val="65000"/>
                </a:schemeClr>
              </a:solidFill>
            </a:endParaRPr>
          </a:p>
        </p:txBody>
      </p:sp>
      <p:pic>
        <p:nvPicPr>
          <p:cNvPr id="5" name="Immagine 4">
            <a:extLst>
              <a:ext uri="{FF2B5EF4-FFF2-40B4-BE49-F238E27FC236}">
                <a16:creationId xmlns:a16="http://schemas.microsoft.com/office/drawing/2014/main" id="{65FFA74E-510A-4C94-BD7F-11CDECF747B2}"/>
              </a:ext>
            </a:extLst>
          </p:cNvPr>
          <p:cNvPicPr>
            <a:picLocks noChangeAspect="1"/>
          </p:cNvPicPr>
          <p:nvPr/>
        </p:nvPicPr>
        <p:blipFill>
          <a:blip r:embed="rId3"/>
          <a:stretch>
            <a:fillRect/>
          </a:stretch>
        </p:blipFill>
        <p:spPr>
          <a:xfrm>
            <a:off x="860460" y="3122374"/>
            <a:ext cx="2310584" cy="1514615"/>
          </a:xfrm>
          <a:prstGeom prst="rect">
            <a:avLst/>
          </a:prstGeom>
        </p:spPr>
      </p:pic>
    </p:spTree>
    <p:extLst>
      <p:ext uri="{BB962C8B-B14F-4D97-AF65-F5344CB8AC3E}">
        <p14:creationId xmlns:p14="http://schemas.microsoft.com/office/powerpoint/2010/main" val="212282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A74CFE0-C373-4EFA-9329-AF296B8C4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642" y="503430"/>
            <a:ext cx="6967274" cy="4633645"/>
          </a:xfrm>
          <a:prstGeom prst="rect">
            <a:avLst/>
          </a:prstGeom>
        </p:spPr>
      </p:pic>
      <p:pic>
        <p:nvPicPr>
          <p:cNvPr id="3" name="Immagine 2">
            <a:extLst>
              <a:ext uri="{FF2B5EF4-FFF2-40B4-BE49-F238E27FC236}">
                <a16:creationId xmlns:a16="http://schemas.microsoft.com/office/drawing/2014/main" id="{4D1D996C-25EA-4989-A150-035E19C06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80" y="657545"/>
            <a:ext cx="5561744" cy="4171308"/>
          </a:xfrm>
          <a:prstGeom prst="rect">
            <a:avLst/>
          </a:prstGeom>
        </p:spPr>
      </p:pic>
      <p:pic>
        <p:nvPicPr>
          <p:cNvPr id="7" name="Immagine 6">
            <a:extLst>
              <a:ext uri="{FF2B5EF4-FFF2-40B4-BE49-F238E27FC236}">
                <a16:creationId xmlns:a16="http://schemas.microsoft.com/office/drawing/2014/main" id="{2A606027-1882-49B4-9206-83A0415E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7621" y="3657696"/>
            <a:ext cx="4115138" cy="3086354"/>
          </a:xfrm>
          <a:prstGeom prst="rect">
            <a:avLst/>
          </a:prstGeom>
        </p:spPr>
      </p:pic>
      <p:sp>
        <p:nvSpPr>
          <p:cNvPr id="8" name="CasellaDiTesto 7">
            <a:extLst>
              <a:ext uri="{FF2B5EF4-FFF2-40B4-BE49-F238E27FC236}">
                <a16:creationId xmlns:a16="http://schemas.microsoft.com/office/drawing/2014/main" id="{4FEFBE92-31AD-4C76-A9C8-93354301E69C}"/>
              </a:ext>
            </a:extLst>
          </p:cNvPr>
          <p:cNvSpPr txBox="1"/>
          <p:nvPr/>
        </p:nvSpPr>
        <p:spPr>
          <a:xfrm>
            <a:off x="3218757" y="47431"/>
            <a:ext cx="5604739" cy="584775"/>
          </a:xfrm>
          <a:prstGeom prst="rect">
            <a:avLst/>
          </a:prstGeom>
          <a:solidFill>
            <a:schemeClr val="bg1"/>
          </a:solidFill>
          <a:ln>
            <a:solidFill>
              <a:srgbClr val="FF0000"/>
            </a:solidFill>
          </a:ln>
        </p:spPr>
        <p:txBody>
          <a:bodyPr wrap="none" rtlCol="0">
            <a:spAutoFit/>
          </a:bodyPr>
          <a:lstStyle/>
          <a:p>
            <a:r>
              <a:rPr lang="it-IT" sz="3200" b="1" i="1" dirty="0" err="1"/>
              <a:t>Bactrocera</a:t>
            </a:r>
            <a:r>
              <a:rPr lang="it-IT" sz="3200" b="1" i="1" dirty="0"/>
              <a:t> </a:t>
            </a:r>
            <a:r>
              <a:rPr lang="it-IT" sz="3200" b="1" i="1" dirty="0" err="1"/>
              <a:t>oleae</a:t>
            </a:r>
            <a:r>
              <a:rPr lang="it-IT" sz="3200" b="1" i="1" dirty="0"/>
              <a:t> </a:t>
            </a:r>
            <a:r>
              <a:rPr lang="it-IT" sz="2400" b="1" dirty="0"/>
              <a:t>o Mosca delle olive</a:t>
            </a:r>
          </a:p>
        </p:txBody>
      </p:sp>
    </p:spTree>
    <p:extLst>
      <p:ext uri="{BB962C8B-B14F-4D97-AF65-F5344CB8AC3E}">
        <p14:creationId xmlns:p14="http://schemas.microsoft.com/office/powerpoint/2010/main" val="3758700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47DF214-A1DD-4909-8006-7BAA94F48F25}"/>
              </a:ext>
            </a:extLst>
          </p:cNvPr>
          <p:cNvSpPr txBox="1"/>
          <p:nvPr/>
        </p:nvSpPr>
        <p:spPr>
          <a:xfrm>
            <a:off x="791346" y="414228"/>
            <a:ext cx="4133760" cy="461665"/>
          </a:xfrm>
          <a:prstGeom prst="rect">
            <a:avLst/>
          </a:prstGeom>
          <a:noFill/>
          <a:ln>
            <a:noFill/>
          </a:ln>
        </p:spPr>
        <p:txBody>
          <a:bodyPr wrap="none" rtlCol="0">
            <a:spAutoFit/>
          </a:bodyPr>
          <a:lstStyle/>
          <a:p>
            <a:r>
              <a:rPr lang="it-IT" sz="2400" b="1" dirty="0" err="1">
                <a:solidFill>
                  <a:schemeClr val="bg1">
                    <a:lumMod val="65000"/>
                  </a:schemeClr>
                </a:solidFill>
              </a:rPr>
              <a:t>Halyomorha</a:t>
            </a:r>
            <a:r>
              <a:rPr lang="it-IT" sz="2400" b="1" dirty="0">
                <a:solidFill>
                  <a:schemeClr val="bg1">
                    <a:lumMod val="65000"/>
                  </a:schemeClr>
                </a:solidFill>
              </a:rPr>
              <a:t> </a:t>
            </a:r>
            <a:r>
              <a:rPr lang="it-IT" sz="2400" b="1" dirty="0" err="1">
                <a:solidFill>
                  <a:schemeClr val="bg1">
                    <a:lumMod val="65000"/>
                  </a:schemeClr>
                </a:solidFill>
              </a:rPr>
              <a:t>halys</a:t>
            </a:r>
            <a:r>
              <a:rPr lang="it-IT" sz="2400" b="1" dirty="0">
                <a:solidFill>
                  <a:schemeClr val="bg1">
                    <a:lumMod val="65000"/>
                  </a:schemeClr>
                </a:solidFill>
              </a:rPr>
              <a:t> </a:t>
            </a:r>
            <a:r>
              <a:rPr lang="it-IT" b="1" dirty="0">
                <a:solidFill>
                  <a:schemeClr val="bg1">
                    <a:lumMod val="65000"/>
                  </a:schemeClr>
                </a:solidFill>
              </a:rPr>
              <a:t>o Cimice asiatica</a:t>
            </a:r>
          </a:p>
        </p:txBody>
      </p:sp>
      <p:pic>
        <p:nvPicPr>
          <p:cNvPr id="3" name="Immagine 2" descr="Immagine che contiene pianta, verdura, ramo&#10;&#10;Descrizione generata automaticamente">
            <a:extLst>
              <a:ext uri="{FF2B5EF4-FFF2-40B4-BE49-F238E27FC236}">
                <a16:creationId xmlns:a16="http://schemas.microsoft.com/office/drawing/2014/main" id="{33FB4195-3E93-469C-9F75-87AFA90EA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632" y="1234883"/>
            <a:ext cx="2530336" cy="2310585"/>
          </a:xfrm>
          <a:prstGeom prst="rect">
            <a:avLst/>
          </a:prstGeom>
        </p:spPr>
      </p:pic>
      <p:sp>
        <p:nvSpPr>
          <p:cNvPr id="4" name="Freccia destra con strisce 3">
            <a:extLst>
              <a:ext uri="{FF2B5EF4-FFF2-40B4-BE49-F238E27FC236}">
                <a16:creationId xmlns:a16="http://schemas.microsoft.com/office/drawing/2014/main" id="{968801F4-C424-4A81-801D-558CCBF14BB6}"/>
              </a:ext>
            </a:extLst>
          </p:cNvPr>
          <p:cNvSpPr/>
          <p:nvPr/>
        </p:nvSpPr>
        <p:spPr>
          <a:xfrm>
            <a:off x="4394275" y="1902152"/>
            <a:ext cx="1701725" cy="976045"/>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512C5246-1B22-461F-A33A-49D9E59A4992}"/>
              </a:ext>
            </a:extLst>
          </p:cNvPr>
          <p:cNvSpPr txBox="1"/>
          <p:nvPr/>
        </p:nvSpPr>
        <p:spPr>
          <a:xfrm>
            <a:off x="6440430" y="2169394"/>
            <a:ext cx="4180632" cy="461665"/>
          </a:xfrm>
          <a:prstGeom prst="rect">
            <a:avLst/>
          </a:prstGeom>
          <a:noFill/>
          <a:ln>
            <a:noFill/>
          </a:ln>
        </p:spPr>
        <p:txBody>
          <a:bodyPr wrap="none" rtlCol="0">
            <a:spAutoFit/>
          </a:bodyPr>
          <a:lstStyle/>
          <a:p>
            <a:r>
              <a:rPr lang="it-IT" sz="2400" b="1" dirty="0"/>
              <a:t>Provoca danni alla produzione?</a:t>
            </a:r>
            <a:endParaRPr lang="it-IT" b="1" dirty="0"/>
          </a:p>
        </p:txBody>
      </p:sp>
      <p:sp>
        <p:nvSpPr>
          <p:cNvPr id="6" name="Freccia destra con strisce 5">
            <a:extLst>
              <a:ext uri="{FF2B5EF4-FFF2-40B4-BE49-F238E27FC236}">
                <a16:creationId xmlns:a16="http://schemas.microsoft.com/office/drawing/2014/main" id="{19F318CE-AE81-4316-A6A8-E599ED0D02DF}"/>
              </a:ext>
            </a:extLst>
          </p:cNvPr>
          <p:cNvSpPr/>
          <p:nvPr/>
        </p:nvSpPr>
        <p:spPr>
          <a:xfrm rot="5400000">
            <a:off x="7526183" y="3249201"/>
            <a:ext cx="1701725" cy="976045"/>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A0C7EC83-059D-4FAE-A16A-B5EA6CB70904}"/>
              </a:ext>
            </a:extLst>
          </p:cNvPr>
          <p:cNvSpPr txBox="1"/>
          <p:nvPr/>
        </p:nvSpPr>
        <p:spPr>
          <a:xfrm>
            <a:off x="6366802" y="4931432"/>
            <a:ext cx="4517390" cy="461665"/>
          </a:xfrm>
          <a:prstGeom prst="rect">
            <a:avLst/>
          </a:prstGeom>
          <a:noFill/>
          <a:ln>
            <a:noFill/>
          </a:ln>
        </p:spPr>
        <p:txBody>
          <a:bodyPr wrap="none" rtlCol="0">
            <a:spAutoFit/>
          </a:bodyPr>
          <a:lstStyle/>
          <a:p>
            <a:r>
              <a:rPr lang="it-IT" sz="2400" b="1" u="sng" dirty="0"/>
              <a:t>una storia ancora da scrivere ……..</a:t>
            </a:r>
          </a:p>
        </p:txBody>
      </p:sp>
    </p:spTree>
    <p:extLst>
      <p:ext uri="{BB962C8B-B14F-4D97-AF65-F5344CB8AC3E}">
        <p14:creationId xmlns:p14="http://schemas.microsoft.com/office/powerpoint/2010/main" val="222108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079F8-0240-41D6-82E1-81041823A48A}"/>
              </a:ext>
            </a:extLst>
          </p:cNvPr>
          <p:cNvGrpSpPr/>
          <p:nvPr/>
        </p:nvGrpSpPr>
        <p:grpSpPr>
          <a:xfrm>
            <a:off x="297952" y="195221"/>
            <a:ext cx="534256" cy="493153"/>
            <a:chOff x="205486" y="195221"/>
            <a:chExt cx="534256" cy="493153"/>
          </a:xfrm>
        </p:grpSpPr>
        <p:sp>
          <p:nvSpPr>
            <p:cNvPr id="2" name="Ovale 1">
              <a:extLst>
                <a:ext uri="{FF2B5EF4-FFF2-40B4-BE49-F238E27FC236}">
                  <a16:creationId xmlns:a16="http://schemas.microsoft.com/office/drawing/2014/main" id="{D21802F6-21DE-4887-800F-0CCC9017C96E}"/>
                </a:ext>
              </a:extLst>
            </p:cNvPr>
            <p:cNvSpPr/>
            <p:nvPr/>
          </p:nvSpPr>
          <p:spPr>
            <a:xfrm>
              <a:off x="205486" y="205489"/>
              <a:ext cx="534256" cy="4828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AF388D7D-0734-40D8-BC47-350B1113B83B}"/>
                </a:ext>
              </a:extLst>
            </p:cNvPr>
            <p:cNvSpPr txBox="1"/>
            <p:nvPr/>
          </p:nvSpPr>
          <p:spPr>
            <a:xfrm>
              <a:off x="297953" y="195221"/>
              <a:ext cx="340158" cy="461665"/>
            </a:xfrm>
            <a:prstGeom prst="rect">
              <a:avLst/>
            </a:prstGeom>
            <a:noFill/>
          </p:spPr>
          <p:txBody>
            <a:bodyPr wrap="none" rtlCol="0">
              <a:spAutoFit/>
            </a:bodyPr>
            <a:lstStyle/>
            <a:p>
              <a:r>
                <a:rPr lang="it-IT" sz="2400" b="1" dirty="0">
                  <a:solidFill>
                    <a:schemeClr val="bg1"/>
                  </a:solidFill>
                </a:rPr>
                <a:t>1</a:t>
              </a:r>
            </a:p>
          </p:txBody>
        </p:sp>
      </p:grpSp>
      <p:grpSp>
        <p:nvGrpSpPr>
          <p:cNvPr id="17" name="Gruppo 16">
            <a:extLst>
              <a:ext uri="{FF2B5EF4-FFF2-40B4-BE49-F238E27FC236}">
                <a16:creationId xmlns:a16="http://schemas.microsoft.com/office/drawing/2014/main" id="{F9510905-A11B-4459-BEF0-26F4C06BCEB6}"/>
              </a:ext>
            </a:extLst>
          </p:cNvPr>
          <p:cNvGrpSpPr/>
          <p:nvPr/>
        </p:nvGrpSpPr>
        <p:grpSpPr>
          <a:xfrm>
            <a:off x="296242" y="1498319"/>
            <a:ext cx="534256" cy="493153"/>
            <a:chOff x="193502" y="1395579"/>
            <a:chExt cx="534256" cy="493153"/>
          </a:xfrm>
        </p:grpSpPr>
        <p:sp>
          <p:nvSpPr>
            <p:cNvPr id="4" name="Ovale 3">
              <a:extLst>
                <a:ext uri="{FF2B5EF4-FFF2-40B4-BE49-F238E27FC236}">
                  <a16:creationId xmlns:a16="http://schemas.microsoft.com/office/drawing/2014/main" id="{58F48579-405A-44DE-BF19-9D833EDB8A19}"/>
                </a:ext>
              </a:extLst>
            </p:cNvPr>
            <p:cNvSpPr/>
            <p:nvPr/>
          </p:nvSpPr>
          <p:spPr>
            <a:xfrm>
              <a:off x="193502" y="1405847"/>
              <a:ext cx="534256" cy="4828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4762C515-F482-49D2-8E56-DF318CC52A08}"/>
                </a:ext>
              </a:extLst>
            </p:cNvPr>
            <p:cNvSpPr txBox="1"/>
            <p:nvPr/>
          </p:nvSpPr>
          <p:spPr>
            <a:xfrm>
              <a:off x="285969" y="1395579"/>
              <a:ext cx="340158" cy="461665"/>
            </a:xfrm>
            <a:prstGeom prst="rect">
              <a:avLst/>
            </a:prstGeom>
            <a:noFill/>
          </p:spPr>
          <p:txBody>
            <a:bodyPr wrap="none" rtlCol="0">
              <a:spAutoFit/>
            </a:bodyPr>
            <a:lstStyle/>
            <a:p>
              <a:r>
                <a:rPr lang="it-IT" sz="2400" b="1" dirty="0">
                  <a:solidFill>
                    <a:schemeClr val="bg1"/>
                  </a:solidFill>
                </a:rPr>
                <a:t>2</a:t>
              </a:r>
            </a:p>
          </p:txBody>
        </p:sp>
      </p:grpSp>
      <p:grpSp>
        <p:nvGrpSpPr>
          <p:cNvPr id="18" name="Gruppo 17">
            <a:extLst>
              <a:ext uri="{FF2B5EF4-FFF2-40B4-BE49-F238E27FC236}">
                <a16:creationId xmlns:a16="http://schemas.microsoft.com/office/drawing/2014/main" id="{C8087483-F4F9-456B-9002-89FF5A72BB0D}"/>
              </a:ext>
            </a:extLst>
          </p:cNvPr>
          <p:cNvGrpSpPr/>
          <p:nvPr/>
        </p:nvGrpSpPr>
        <p:grpSpPr>
          <a:xfrm>
            <a:off x="294532" y="2616486"/>
            <a:ext cx="534256" cy="493153"/>
            <a:chOff x="202066" y="3068549"/>
            <a:chExt cx="534256" cy="493153"/>
          </a:xfrm>
        </p:grpSpPr>
        <p:sp>
          <p:nvSpPr>
            <p:cNvPr id="6" name="Ovale 5">
              <a:extLst>
                <a:ext uri="{FF2B5EF4-FFF2-40B4-BE49-F238E27FC236}">
                  <a16:creationId xmlns:a16="http://schemas.microsoft.com/office/drawing/2014/main" id="{D34DC1C5-C212-41CE-B7B3-69AF601495A9}"/>
                </a:ext>
              </a:extLst>
            </p:cNvPr>
            <p:cNvSpPr/>
            <p:nvPr/>
          </p:nvSpPr>
          <p:spPr>
            <a:xfrm>
              <a:off x="202066" y="3078817"/>
              <a:ext cx="534256" cy="4828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F87AAFD6-DB46-4E42-ACD9-6A41C7571274}"/>
                </a:ext>
              </a:extLst>
            </p:cNvPr>
            <p:cNvSpPr txBox="1"/>
            <p:nvPr/>
          </p:nvSpPr>
          <p:spPr>
            <a:xfrm>
              <a:off x="294533" y="3068549"/>
              <a:ext cx="340158" cy="461665"/>
            </a:xfrm>
            <a:prstGeom prst="rect">
              <a:avLst/>
            </a:prstGeom>
            <a:noFill/>
          </p:spPr>
          <p:txBody>
            <a:bodyPr wrap="none" rtlCol="0">
              <a:spAutoFit/>
            </a:bodyPr>
            <a:lstStyle/>
            <a:p>
              <a:r>
                <a:rPr lang="it-IT" sz="2400" b="1" dirty="0">
                  <a:solidFill>
                    <a:schemeClr val="bg1"/>
                  </a:solidFill>
                </a:rPr>
                <a:t>3</a:t>
              </a:r>
            </a:p>
          </p:txBody>
        </p:sp>
      </p:grpSp>
      <p:grpSp>
        <p:nvGrpSpPr>
          <p:cNvPr id="19" name="Gruppo 18">
            <a:extLst>
              <a:ext uri="{FF2B5EF4-FFF2-40B4-BE49-F238E27FC236}">
                <a16:creationId xmlns:a16="http://schemas.microsoft.com/office/drawing/2014/main" id="{48F2D7F8-B8CF-4C57-B1CD-72924B34CF5C}"/>
              </a:ext>
            </a:extLst>
          </p:cNvPr>
          <p:cNvGrpSpPr/>
          <p:nvPr/>
        </p:nvGrpSpPr>
        <p:grpSpPr>
          <a:xfrm>
            <a:off x="263710" y="4496654"/>
            <a:ext cx="534256" cy="493153"/>
            <a:chOff x="243162" y="4332270"/>
            <a:chExt cx="534256" cy="493153"/>
          </a:xfrm>
        </p:grpSpPr>
        <p:sp>
          <p:nvSpPr>
            <p:cNvPr id="8" name="Ovale 7">
              <a:extLst>
                <a:ext uri="{FF2B5EF4-FFF2-40B4-BE49-F238E27FC236}">
                  <a16:creationId xmlns:a16="http://schemas.microsoft.com/office/drawing/2014/main" id="{F731C02F-3E53-4ADC-9AAE-69866EDC6A1D}"/>
                </a:ext>
              </a:extLst>
            </p:cNvPr>
            <p:cNvSpPr/>
            <p:nvPr/>
          </p:nvSpPr>
          <p:spPr>
            <a:xfrm>
              <a:off x="243162" y="4342538"/>
              <a:ext cx="534256" cy="4828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CasellaDiTesto 8">
              <a:extLst>
                <a:ext uri="{FF2B5EF4-FFF2-40B4-BE49-F238E27FC236}">
                  <a16:creationId xmlns:a16="http://schemas.microsoft.com/office/drawing/2014/main" id="{452DB869-5D11-4C0A-9D64-F59CA576F625}"/>
                </a:ext>
              </a:extLst>
            </p:cNvPr>
            <p:cNvSpPr txBox="1"/>
            <p:nvPr/>
          </p:nvSpPr>
          <p:spPr>
            <a:xfrm>
              <a:off x="335629" y="4332270"/>
              <a:ext cx="340158" cy="461665"/>
            </a:xfrm>
            <a:prstGeom prst="rect">
              <a:avLst/>
            </a:prstGeom>
            <a:noFill/>
          </p:spPr>
          <p:txBody>
            <a:bodyPr wrap="none" rtlCol="0">
              <a:spAutoFit/>
            </a:bodyPr>
            <a:lstStyle/>
            <a:p>
              <a:r>
                <a:rPr lang="it-IT" sz="2400" b="1" dirty="0">
                  <a:solidFill>
                    <a:schemeClr val="bg1"/>
                  </a:solidFill>
                </a:rPr>
                <a:t>4</a:t>
              </a:r>
            </a:p>
          </p:txBody>
        </p:sp>
      </p:grpSp>
      <p:grpSp>
        <p:nvGrpSpPr>
          <p:cNvPr id="20" name="Gruppo 19">
            <a:extLst>
              <a:ext uri="{FF2B5EF4-FFF2-40B4-BE49-F238E27FC236}">
                <a16:creationId xmlns:a16="http://schemas.microsoft.com/office/drawing/2014/main" id="{957A2702-0085-4E7F-8B5E-CD7B954AAD1E}"/>
              </a:ext>
            </a:extLst>
          </p:cNvPr>
          <p:cNvGrpSpPr/>
          <p:nvPr/>
        </p:nvGrpSpPr>
        <p:grpSpPr>
          <a:xfrm>
            <a:off x="251725" y="5645650"/>
            <a:ext cx="534256" cy="493153"/>
            <a:chOff x="251725" y="5964146"/>
            <a:chExt cx="534256" cy="493153"/>
          </a:xfrm>
        </p:grpSpPr>
        <p:sp>
          <p:nvSpPr>
            <p:cNvPr id="10" name="Ovale 9">
              <a:extLst>
                <a:ext uri="{FF2B5EF4-FFF2-40B4-BE49-F238E27FC236}">
                  <a16:creationId xmlns:a16="http://schemas.microsoft.com/office/drawing/2014/main" id="{E485ADAE-E2B5-415B-B739-FFFDF21FB9DB}"/>
                </a:ext>
              </a:extLst>
            </p:cNvPr>
            <p:cNvSpPr/>
            <p:nvPr/>
          </p:nvSpPr>
          <p:spPr>
            <a:xfrm>
              <a:off x="251725" y="5974414"/>
              <a:ext cx="534256" cy="4828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CasellaDiTesto 10">
              <a:extLst>
                <a:ext uri="{FF2B5EF4-FFF2-40B4-BE49-F238E27FC236}">
                  <a16:creationId xmlns:a16="http://schemas.microsoft.com/office/drawing/2014/main" id="{08892BEF-5E5F-4AE2-ADC6-517BB5A76653}"/>
                </a:ext>
              </a:extLst>
            </p:cNvPr>
            <p:cNvSpPr txBox="1"/>
            <p:nvPr/>
          </p:nvSpPr>
          <p:spPr>
            <a:xfrm>
              <a:off x="344192" y="5964146"/>
              <a:ext cx="340158" cy="461665"/>
            </a:xfrm>
            <a:prstGeom prst="rect">
              <a:avLst/>
            </a:prstGeom>
            <a:noFill/>
          </p:spPr>
          <p:txBody>
            <a:bodyPr wrap="none" rtlCol="0">
              <a:spAutoFit/>
            </a:bodyPr>
            <a:lstStyle/>
            <a:p>
              <a:r>
                <a:rPr lang="it-IT" sz="2400" b="1" dirty="0">
                  <a:solidFill>
                    <a:schemeClr val="bg1"/>
                  </a:solidFill>
                </a:rPr>
                <a:t>5</a:t>
              </a:r>
            </a:p>
          </p:txBody>
        </p:sp>
      </p:grpSp>
      <p:sp>
        <p:nvSpPr>
          <p:cNvPr id="12" name="CasellaDiTesto 11">
            <a:extLst>
              <a:ext uri="{FF2B5EF4-FFF2-40B4-BE49-F238E27FC236}">
                <a16:creationId xmlns:a16="http://schemas.microsoft.com/office/drawing/2014/main" id="{1AF6C266-23D4-4692-92B0-0FC413257E60}"/>
              </a:ext>
            </a:extLst>
          </p:cNvPr>
          <p:cNvSpPr txBox="1"/>
          <p:nvPr/>
        </p:nvSpPr>
        <p:spPr>
          <a:xfrm>
            <a:off x="1006875" y="1479478"/>
            <a:ext cx="10979639" cy="830997"/>
          </a:xfrm>
          <a:prstGeom prst="rect">
            <a:avLst/>
          </a:prstGeom>
          <a:noFill/>
        </p:spPr>
        <p:txBody>
          <a:bodyPr wrap="square" rtlCol="0">
            <a:spAutoFit/>
          </a:bodyPr>
          <a:lstStyle/>
          <a:p>
            <a:r>
              <a:rPr lang="it-IT" sz="2400" b="1" u="sng" dirty="0"/>
              <a:t>La ricerca in entomologia applicata, attualmente, è poca, poco seguita dai giovani ricercatori e da chi li forma. Si punta di più sulla ricerca di base</a:t>
            </a:r>
            <a:r>
              <a:rPr lang="it-IT" sz="2400" b="1" dirty="0"/>
              <a:t>.</a:t>
            </a:r>
          </a:p>
        </p:txBody>
      </p:sp>
      <p:sp>
        <p:nvSpPr>
          <p:cNvPr id="13" name="CasellaDiTesto 12">
            <a:extLst>
              <a:ext uri="{FF2B5EF4-FFF2-40B4-BE49-F238E27FC236}">
                <a16:creationId xmlns:a16="http://schemas.microsoft.com/office/drawing/2014/main" id="{DBFC0F26-AA70-47B6-980E-F0E5E5B51D54}"/>
              </a:ext>
            </a:extLst>
          </p:cNvPr>
          <p:cNvSpPr txBox="1"/>
          <p:nvPr/>
        </p:nvSpPr>
        <p:spPr>
          <a:xfrm>
            <a:off x="1025713" y="2607924"/>
            <a:ext cx="10960801" cy="1569660"/>
          </a:xfrm>
          <a:prstGeom prst="rect">
            <a:avLst/>
          </a:prstGeom>
          <a:noFill/>
        </p:spPr>
        <p:txBody>
          <a:bodyPr wrap="square" rtlCol="0">
            <a:spAutoFit/>
          </a:bodyPr>
          <a:lstStyle/>
          <a:p>
            <a:r>
              <a:rPr lang="it-IT" sz="2400" b="1" dirty="0"/>
              <a:t>Il mondo della produzione, probabilmente, dovrà sempre più organizzarsi autonomamente per avere risposte alle diverse esigenze presenti (ad es. muoversi autonomamente per chiedere la registrazione sull’olivo di principi attivi sia in </a:t>
            </a:r>
            <a:r>
              <a:rPr lang="it-IT" sz="2400" b="1" dirty="0" err="1"/>
              <a:t>bio</a:t>
            </a:r>
            <a:r>
              <a:rPr lang="it-IT" sz="2400" b="1" dirty="0"/>
              <a:t> che in integrato).</a:t>
            </a:r>
          </a:p>
        </p:txBody>
      </p:sp>
      <p:sp>
        <p:nvSpPr>
          <p:cNvPr id="14" name="CasellaDiTesto 13">
            <a:extLst>
              <a:ext uri="{FF2B5EF4-FFF2-40B4-BE49-F238E27FC236}">
                <a16:creationId xmlns:a16="http://schemas.microsoft.com/office/drawing/2014/main" id="{BE060B23-0133-44D6-9D5D-9080D0513D59}"/>
              </a:ext>
            </a:extLst>
          </p:cNvPr>
          <p:cNvSpPr txBox="1"/>
          <p:nvPr/>
        </p:nvSpPr>
        <p:spPr>
          <a:xfrm>
            <a:off x="1024003" y="4435006"/>
            <a:ext cx="10960801" cy="830997"/>
          </a:xfrm>
          <a:prstGeom prst="rect">
            <a:avLst/>
          </a:prstGeom>
          <a:noFill/>
        </p:spPr>
        <p:txBody>
          <a:bodyPr wrap="square" rtlCol="0">
            <a:spAutoFit/>
          </a:bodyPr>
          <a:lstStyle/>
          <a:p>
            <a:r>
              <a:rPr lang="it-IT" sz="2400" b="1" dirty="0"/>
              <a:t>È fondamentale continuare a fornire servizi di assistenza tecnica, più o meno specialistici alle aziende olivicole (ad es. rete monitoraggio e report fitosanitari).</a:t>
            </a:r>
          </a:p>
        </p:txBody>
      </p:sp>
      <p:sp>
        <p:nvSpPr>
          <p:cNvPr id="15" name="CasellaDiTesto 14">
            <a:extLst>
              <a:ext uri="{FF2B5EF4-FFF2-40B4-BE49-F238E27FC236}">
                <a16:creationId xmlns:a16="http://schemas.microsoft.com/office/drawing/2014/main" id="{48061449-B347-4E39-B7B7-E22F9CC7E5A5}"/>
              </a:ext>
            </a:extLst>
          </p:cNvPr>
          <p:cNvSpPr txBox="1"/>
          <p:nvPr/>
        </p:nvSpPr>
        <p:spPr>
          <a:xfrm>
            <a:off x="1001745" y="5625092"/>
            <a:ext cx="10912851" cy="1200329"/>
          </a:xfrm>
          <a:prstGeom prst="rect">
            <a:avLst/>
          </a:prstGeom>
          <a:noFill/>
        </p:spPr>
        <p:txBody>
          <a:bodyPr wrap="square" rtlCol="0">
            <a:spAutoFit/>
          </a:bodyPr>
          <a:lstStyle/>
          <a:p>
            <a:r>
              <a:rPr lang="it-IT" sz="2400" b="1" dirty="0"/>
              <a:t>È fondamentale formare gli olivicoltori come riuscire a distinguere la qualità dell’informazione che oggi arriva loro da molte fonti, spesso dalla rete e spesso non basata su sperimentazioni affidabili.</a:t>
            </a:r>
          </a:p>
        </p:txBody>
      </p:sp>
      <p:sp>
        <p:nvSpPr>
          <p:cNvPr id="21" name="CasellaDiTesto 20">
            <a:extLst>
              <a:ext uri="{FF2B5EF4-FFF2-40B4-BE49-F238E27FC236}">
                <a16:creationId xmlns:a16="http://schemas.microsoft.com/office/drawing/2014/main" id="{E436602B-F1A0-48C0-9029-D103AED30488}"/>
              </a:ext>
            </a:extLst>
          </p:cNvPr>
          <p:cNvSpPr txBox="1"/>
          <p:nvPr/>
        </p:nvSpPr>
        <p:spPr>
          <a:xfrm>
            <a:off x="1035987" y="162681"/>
            <a:ext cx="10979639" cy="1200329"/>
          </a:xfrm>
          <a:prstGeom prst="rect">
            <a:avLst/>
          </a:prstGeom>
          <a:noFill/>
        </p:spPr>
        <p:txBody>
          <a:bodyPr wrap="square" rtlCol="0">
            <a:spAutoFit/>
          </a:bodyPr>
          <a:lstStyle/>
          <a:p>
            <a:r>
              <a:rPr lang="it-IT" sz="2400" b="1" dirty="0"/>
              <a:t>Siamo in un «periodo nuovo» per il controllo dei fitofagi in olivicoltura in cui probabilmente le problematiche fitopatologiche aumenteranno, anche se a diversa scala territoriale (aree geografiche circoscritte) e non in modo generalizzato</a:t>
            </a:r>
          </a:p>
        </p:txBody>
      </p:sp>
    </p:spTree>
    <p:extLst>
      <p:ext uri="{BB962C8B-B14F-4D97-AF65-F5344CB8AC3E}">
        <p14:creationId xmlns:p14="http://schemas.microsoft.com/office/powerpoint/2010/main" val="44886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27EC4571-C58D-4F24-912E-85D8819F7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17" y="3177018"/>
            <a:ext cx="1473712" cy="3111169"/>
          </a:xfrm>
          <a:prstGeom prst="rect">
            <a:avLst/>
          </a:prstGeom>
        </p:spPr>
      </p:pic>
      <p:sp>
        <p:nvSpPr>
          <p:cNvPr id="3" name="CasellaDiTesto 2">
            <a:extLst>
              <a:ext uri="{FF2B5EF4-FFF2-40B4-BE49-F238E27FC236}">
                <a16:creationId xmlns:a16="http://schemas.microsoft.com/office/drawing/2014/main" id="{FF992FD2-1ADE-48AD-B356-C0E80EFCF8E6}"/>
              </a:ext>
            </a:extLst>
          </p:cNvPr>
          <p:cNvSpPr txBox="1"/>
          <p:nvPr/>
        </p:nvSpPr>
        <p:spPr>
          <a:xfrm>
            <a:off x="1353541" y="434873"/>
            <a:ext cx="3738138" cy="769441"/>
          </a:xfrm>
          <a:prstGeom prst="rect">
            <a:avLst/>
          </a:prstGeom>
          <a:noFill/>
        </p:spPr>
        <p:txBody>
          <a:bodyPr wrap="none" rtlCol="0">
            <a:spAutoFit/>
          </a:bodyPr>
          <a:lstStyle/>
          <a:p>
            <a:pPr algn="ctr"/>
            <a:r>
              <a:rPr lang="it-IT" sz="2400" b="1" i="1" dirty="0" err="1"/>
              <a:t>Dasineura</a:t>
            </a:r>
            <a:r>
              <a:rPr lang="it-IT" sz="2400" b="1" i="1" dirty="0"/>
              <a:t> </a:t>
            </a:r>
            <a:r>
              <a:rPr lang="it-IT" sz="2400" b="1" i="1" dirty="0" err="1"/>
              <a:t>oleae</a:t>
            </a:r>
            <a:r>
              <a:rPr lang="it-IT" sz="2400" b="1" i="1" dirty="0"/>
              <a:t> </a:t>
            </a:r>
          </a:p>
          <a:p>
            <a:pPr algn="ctr"/>
            <a:r>
              <a:rPr lang="it-IT" sz="2000" b="1" dirty="0"/>
              <a:t>o Cecidomia delle foglie dell’olivo</a:t>
            </a:r>
          </a:p>
        </p:txBody>
      </p:sp>
      <p:sp>
        <p:nvSpPr>
          <p:cNvPr id="4" name="CasellaDiTesto 3">
            <a:extLst>
              <a:ext uri="{FF2B5EF4-FFF2-40B4-BE49-F238E27FC236}">
                <a16:creationId xmlns:a16="http://schemas.microsoft.com/office/drawing/2014/main" id="{C85773BB-5EBC-4895-AEE1-F329C961717E}"/>
              </a:ext>
            </a:extLst>
          </p:cNvPr>
          <p:cNvSpPr txBox="1"/>
          <p:nvPr/>
        </p:nvSpPr>
        <p:spPr>
          <a:xfrm>
            <a:off x="8285740" y="379756"/>
            <a:ext cx="2202333" cy="769441"/>
          </a:xfrm>
          <a:prstGeom prst="rect">
            <a:avLst/>
          </a:prstGeom>
          <a:noFill/>
        </p:spPr>
        <p:txBody>
          <a:bodyPr wrap="none" rtlCol="0">
            <a:spAutoFit/>
          </a:bodyPr>
          <a:lstStyle/>
          <a:p>
            <a:pPr algn="ctr"/>
            <a:r>
              <a:rPr lang="it-IT" sz="2400" b="1" i="1" dirty="0" err="1"/>
              <a:t>Euzophera</a:t>
            </a:r>
            <a:r>
              <a:rPr lang="it-IT" sz="2400" b="1" dirty="0"/>
              <a:t> spp</a:t>
            </a:r>
          </a:p>
          <a:p>
            <a:pPr algn="ctr"/>
            <a:r>
              <a:rPr lang="it-IT" sz="2000" b="1" dirty="0"/>
              <a:t>o Piralide dell’olivo</a:t>
            </a:r>
          </a:p>
        </p:txBody>
      </p:sp>
      <p:pic>
        <p:nvPicPr>
          <p:cNvPr id="12" name="Immagine 11">
            <a:extLst>
              <a:ext uri="{FF2B5EF4-FFF2-40B4-BE49-F238E27FC236}">
                <a16:creationId xmlns:a16="http://schemas.microsoft.com/office/drawing/2014/main" id="{CAAF1157-9DB0-4F64-ACEE-9745F4E977F6}"/>
              </a:ext>
            </a:extLst>
          </p:cNvPr>
          <p:cNvPicPr>
            <a:picLocks noChangeAspect="1"/>
          </p:cNvPicPr>
          <p:nvPr/>
        </p:nvPicPr>
        <p:blipFill>
          <a:blip r:embed="rId3"/>
          <a:stretch>
            <a:fillRect/>
          </a:stretch>
        </p:blipFill>
        <p:spPr>
          <a:xfrm>
            <a:off x="8399871" y="1871694"/>
            <a:ext cx="3007189" cy="1712227"/>
          </a:xfrm>
          <a:prstGeom prst="rect">
            <a:avLst/>
          </a:prstGeom>
        </p:spPr>
      </p:pic>
      <p:sp>
        <p:nvSpPr>
          <p:cNvPr id="15" name="Rettangolo 14">
            <a:extLst>
              <a:ext uri="{FF2B5EF4-FFF2-40B4-BE49-F238E27FC236}">
                <a16:creationId xmlns:a16="http://schemas.microsoft.com/office/drawing/2014/main" id="{A2F72101-D30C-4CB2-A978-B3D46C40C4A8}"/>
              </a:ext>
            </a:extLst>
          </p:cNvPr>
          <p:cNvSpPr/>
          <p:nvPr/>
        </p:nvSpPr>
        <p:spPr>
          <a:xfrm>
            <a:off x="6096000" y="404064"/>
            <a:ext cx="5739829" cy="61217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AB8460F8-84E9-4473-A6F1-2369F4EDAFF8}"/>
              </a:ext>
            </a:extLst>
          </p:cNvPr>
          <p:cNvSpPr/>
          <p:nvPr/>
        </p:nvSpPr>
        <p:spPr>
          <a:xfrm>
            <a:off x="489636" y="412628"/>
            <a:ext cx="5274166" cy="61217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57D7135E-0C6A-404D-BA8F-78C0504B73DA}"/>
              </a:ext>
            </a:extLst>
          </p:cNvPr>
          <p:cNvPicPr>
            <a:picLocks noChangeAspect="1"/>
          </p:cNvPicPr>
          <p:nvPr/>
        </p:nvPicPr>
        <p:blipFill>
          <a:blip r:embed="rId4"/>
          <a:stretch>
            <a:fillRect/>
          </a:stretch>
        </p:blipFill>
        <p:spPr>
          <a:xfrm>
            <a:off x="7247936" y="4452188"/>
            <a:ext cx="4520252" cy="2001748"/>
          </a:xfrm>
          <a:prstGeom prst="rect">
            <a:avLst/>
          </a:prstGeom>
        </p:spPr>
      </p:pic>
      <p:pic>
        <p:nvPicPr>
          <p:cNvPr id="7" name="Immagine 6">
            <a:extLst>
              <a:ext uri="{FF2B5EF4-FFF2-40B4-BE49-F238E27FC236}">
                <a16:creationId xmlns:a16="http://schemas.microsoft.com/office/drawing/2014/main" id="{129DB20E-59CD-41DB-87EC-5F7D478665B0}"/>
              </a:ext>
            </a:extLst>
          </p:cNvPr>
          <p:cNvPicPr>
            <a:picLocks noChangeAspect="1"/>
          </p:cNvPicPr>
          <p:nvPr/>
        </p:nvPicPr>
        <p:blipFill>
          <a:blip r:embed="rId5"/>
          <a:stretch>
            <a:fillRect/>
          </a:stretch>
        </p:blipFill>
        <p:spPr>
          <a:xfrm>
            <a:off x="6529356" y="1092858"/>
            <a:ext cx="1909763" cy="3400426"/>
          </a:xfrm>
          <a:prstGeom prst="rect">
            <a:avLst/>
          </a:prstGeom>
        </p:spPr>
      </p:pic>
      <p:pic>
        <p:nvPicPr>
          <p:cNvPr id="11" name="Picture 2">
            <a:extLst>
              <a:ext uri="{FF2B5EF4-FFF2-40B4-BE49-F238E27FC236}">
                <a16:creationId xmlns:a16="http://schemas.microsoft.com/office/drawing/2014/main" id="{DBF76123-DE60-468D-B04A-18873E877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2357" y="4690071"/>
            <a:ext cx="2145336" cy="1761654"/>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1D96F35B-BADF-460E-B5A1-0A9E3CA7E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67740" y="1364491"/>
            <a:ext cx="2497668" cy="1873251"/>
          </a:xfrm>
          <a:prstGeom prst="rect">
            <a:avLst/>
          </a:prstGeom>
        </p:spPr>
      </p:pic>
      <p:pic>
        <p:nvPicPr>
          <p:cNvPr id="17" name="Immagine 16">
            <a:extLst>
              <a:ext uri="{FF2B5EF4-FFF2-40B4-BE49-F238E27FC236}">
                <a16:creationId xmlns:a16="http://schemas.microsoft.com/office/drawing/2014/main" id="{24CD9F28-2727-4F9B-B89D-D826865E78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0667" y="3029698"/>
            <a:ext cx="2145335" cy="1609001"/>
          </a:xfrm>
          <a:prstGeom prst="rect">
            <a:avLst/>
          </a:prstGeom>
        </p:spPr>
      </p:pic>
      <p:pic>
        <p:nvPicPr>
          <p:cNvPr id="19" name="Immagine 18" descr="Immagine che contiene verde&#10;&#10;Descrizione generata automaticamente">
            <a:extLst>
              <a:ext uri="{FF2B5EF4-FFF2-40B4-BE49-F238E27FC236}">
                <a16:creationId xmlns:a16="http://schemas.microsoft.com/office/drawing/2014/main" id="{CE8D941A-FEDE-4E38-9711-D17870CFAA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28140" y="1364491"/>
            <a:ext cx="2194129" cy="1645597"/>
          </a:xfrm>
          <a:prstGeom prst="rect">
            <a:avLst/>
          </a:prstGeom>
        </p:spPr>
      </p:pic>
      <p:pic>
        <p:nvPicPr>
          <p:cNvPr id="21" name="Immagine 20" descr="Immagine che contiene erba&#10;&#10;Descrizione generata automaticamente">
            <a:extLst>
              <a:ext uri="{FF2B5EF4-FFF2-40B4-BE49-F238E27FC236}">
                <a16:creationId xmlns:a16="http://schemas.microsoft.com/office/drawing/2014/main" id="{5F7AC3BA-1F7E-4F01-A2DD-C456293C2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8682" y="3940306"/>
            <a:ext cx="1779013" cy="1334260"/>
          </a:xfrm>
          <a:prstGeom prst="rect">
            <a:avLst/>
          </a:prstGeom>
        </p:spPr>
      </p:pic>
    </p:spTree>
    <p:extLst>
      <p:ext uri="{BB962C8B-B14F-4D97-AF65-F5344CB8AC3E}">
        <p14:creationId xmlns:p14="http://schemas.microsoft.com/office/powerpoint/2010/main" val="126682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79FD4F-AB51-40AE-924F-1ED7FF97FE01}"/>
              </a:ext>
            </a:extLst>
          </p:cNvPr>
          <p:cNvSpPr txBox="1"/>
          <p:nvPr/>
        </p:nvSpPr>
        <p:spPr>
          <a:xfrm>
            <a:off x="1571517" y="454739"/>
            <a:ext cx="3110403" cy="738664"/>
          </a:xfrm>
          <a:prstGeom prst="rect">
            <a:avLst/>
          </a:prstGeom>
          <a:noFill/>
          <a:ln>
            <a:noFill/>
          </a:ln>
        </p:spPr>
        <p:txBody>
          <a:bodyPr wrap="none" rtlCol="0">
            <a:spAutoFit/>
          </a:bodyPr>
          <a:lstStyle/>
          <a:p>
            <a:pPr algn="ctr"/>
            <a:r>
              <a:rPr lang="it-IT" sz="2400" b="1" i="1" dirty="0" err="1">
                <a:solidFill>
                  <a:schemeClr val="bg1">
                    <a:lumMod val="65000"/>
                  </a:schemeClr>
                </a:solidFill>
              </a:rPr>
              <a:t>Aspidiotus</a:t>
            </a:r>
            <a:r>
              <a:rPr lang="it-IT" sz="2400" b="1" i="1" dirty="0">
                <a:solidFill>
                  <a:schemeClr val="bg1">
                    <a:lumMod val="65000"/>
                  </a:schemeClr>
                </a:solidFill>
              </a:rPr>
              <a:t> </a:t>
            </a:r>
            <a:r>
              <a:rPr lang="it-IT" sz="2400" b="1" i="1" dirty="0" err="1">
                <a:solidFill>
                  <a:schemeClr val="bg1">
                    <a:lumMod val="65000"/>
                  </a:schemeClr>
                </a:solidFill>
              </a:rPr>
              <a:t>nerii</a:t>
            </a:r>
            <a:r>
              <a:rPr lang="it-IT" sz="2400" b="1" i="1" dirty="0">
                <a:solidFill>
                  <a:schemeClr val="bg1">
                    <a:lumMod val="65000"/>
                  </a:schemeClr>
                </a:solidFill>
              </a:rPr>
              <a:t> </a:t>
            </a:r>
          </a:p>
          <a:p>
            <a:pPr algn="ctr"/>
            <a:r>
              <a:rPr lang="it-IT" b="1" dirty="0">
                <a:solidFill>
                  <a:schemeClr val="bg1">
                    <a:lumMod val="65000"/>
                  </a:schemeClr>
                </a:solidFill>
              </a:rPr>
              <a:t>o Cocciniglia bianca del limone</a:t>
            </a:r>
            <a:endParaRPr lang="it-IT" sz="2400" b="1" dirty="0">
              <a:solidFill>
                <a:schemeClr val="bg1">
                  <a:lumMod val="65000"/>
                </a:schemeClr>
              </a:solidFill>
            </a:endParaRPr>
          </a:p>
        </p:txBody>
      </p:sp>
      <p:sp>
        <p:nvSpPr>
          <p:cNvPr id="3" name="CasellaDiTesto 2">
            <a:extLst>
              <a:ext uri="{FF2B5EF4-FFF2-40B4-BE49-F238E27FC236}">
                <a16:creationId xmlns:a16="http://schemas.microsoft.com/office/drawing/2014/main" id="{0474E911-6528-46DB-AC10-31FBFD56C310}"/>
              </a:ext>
            </a:extLst>
          </p:cNvPr>
          <p:cNvSpPr txBox="1"/>
          <p:nvPr/>
        </p:nvSpPr>
        <p:spPr>
          <a:xfrm>
            <a:off x="7950077" y="496421"/>
            <a:ext cx="2484526" cy="738664"/>
          </a:xfrm>
          <a:prstGeom prst="rect">
            <a:avLst/>
          </a:prstGeom>
          <a:noFill/>
          <a:ln>
            <a:noFill/>
          </a:ln>
        </p:spPr>
        <p:txBody>
          <a:bodyPr wrap="none" rtlCol="0">
            <a:spAutoFit/>
          </a:bodyPr>
          <a:lstStyle/>
          <a:p>
            <a:r>
              <a:rPr lang="it-IT" sz="2400" b="1" dirty="0" err="1">
                <a:solidFill>
                  <a:schemeClr val="bg1">
                    <a:lumMod val="65000"/>
                  </a:schemeClr>
                </a:solidFill>
              </a:rPr>
              <a:t>Halyomorha</a:t>
            </a:r>
            <a:r>
              <a:rPr lang="it-IT" sz="2400" b="1" dirty="0">
                <a:solidFill>
                  <a:schemeClr val="bg1">
                    <a:lumMod val="65000"/>
                  </a:schemeClr>
                </a:solidFill>
              </a:rPr>
              <a:t> </a:t>
            </a:r>
            <a:r>
              <a:rPr lang="it-IT" sz="2400" b="1" dirty="0" err="1">
                <a:solidFill>
                  <a:schemeClr val="bg1">
                    <a:lumMod val="65000"/>
                  </a:schemeClr>
                </a:solidFill>
              </a:rPr>
              <a:t>halys</a:t>
            </a:r>
            <a:endParaRPr lang="it-IT" sz="2400" b="1" dirty="0">
              <a:solidFill>
                <a:schemeClr val="bg1">
                  <a:lumMod val="65000"/>
                </a:schemeClr>
              </a:solidFill>
            </a:endParaRPr>
          </a:p>
          <a:p>
            <a:pPr algn="ctr"/>
            <a:r>
              <a:rPr lang="it-IT" b="1" dirty="0">
                <a:solidFill>
                  <a:schemeClr val="bg1">
                    <a:lumMod val="65000"/>
                  </a:schemeClr>
                </a:solidFill>
              </a:rPr>
              <a:t>o Cimice asiatica</a:t>
            </a:r>
          </a:p>
        </p:txBody>
      </p:sp>
      <p:sp>
        <p:nvSpPr>
          <p:cNvPr id="4" name="Rettangolo 3">
            <a:extLst>
              <a:ext uri="{FF2B5EF4-FFF2-40B4-BE49-F238E27FC236}">
                <a16:creationId xmlns:a16="http://schemas.microsoft.com/office/drawing/2014/main" id="{6C2CE75A-A15F-42F1-B808-ACA0F78E8C50}"/>
              </a:ext>
            </a:extLst>
          </p:cNvPr>
          <p:cNvSpPr/>
          <p:nvPr/>
        </p:nvSpPr>
        <p:spPr>
          <a:xfrm>
            <a:off x="489636" y="412628"/>
            <a:ext cx="5274166" cy="61217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49D903F8-E4F7-436E-98B1-AD07E2E1238D}"/>
              </a:ext>
            </a:extLst>
          </p:cNvPr>
          <p:cNvPicPr>
            <a:picLocks noChangeAspect="1"/>
          </p:cNvPicPr>
          <p:nvPr/>
        </p:nvPicPr>
        <p:blipFill>
          <a:blip r:embed="rId2"/>
          <a:stretch>
            <a:fillRect/>
          </a:stretch>
        </p:blipFill>
        <p:spPr>
          <a:xfrm>
            <a:off x="2246880" y="1480489"/>
            <a:ext cx="3468942" cy="4856519"/>
          </a:xfrm>
          <a:prstGeom prst="rect">
            <a:avLst/>
          </a:prstGeom>
        </p:spPr>
      </p:pic>
      <p:pic>
        <p:nvPicPr>
          <p:cNvPr id="8" name="Immagine 7">
            <a:extLst>
              <a:ext uri="{FF2B5EF4-FFF2-40B4-BE49-F238E27FC236}">
                <a16:creationId xmlns:a16="http://schemas.microsoft.com/office/drawing/2014/main" id="{A2A1F585-8309-4D81-A61F-F1399409A017}"/>
              </a:ext>
            </a:extLst>
          </p:cNvPr>
          <p:cNvPicPr>
            <a:picLocks noChangeAspect="1"/>
          </p:cNvPicPr>
          <p:nvPr/>
        </p:nvPicPr>
        <p:blipFill>
          <a:blip r:embed="rId3"/>
          <a:stretch>
            <a:fillRect/>
          </a:stretch>
        </p:blipFill>
        <p:spPr>
          <a:xfrm rot="16200000">
            <a:off x="141338" y="4279333"/>
            <a:ext cx="2459804" cy="1570490"/>
          </a:xfrm>
          <a:prstGeom prst="rect">
            <a:avLst/>
          </a:prstGeom>
        </p:spPr>
      </p:pic>
      <p:pic>
        <p:nvPicPr>
          <p:cNvPr id="10" name="Immagine 9">
            <a:extLst>
              <a:ext uri="{FF2B5EF4-FFF2-40B4-BE49-F238E27FC236}">
                <a16:creationId xmlns:a16="http://schemas.microsoft.com/office/drawing/2014/main" id="{CB304C2C-3D95-418B-B35C-56ABCDBDABB4}"/>
              </a:ext>
            </a:extLst>
          </p:cNvPr>
          <p:cNvPicPr>
            <a:picLocks noChangeAspect="1"/>
          </p:cNvPicPr>
          <p:nvPr/>
        </p:nvPicPr>
        <p:blipFill>
          <a:blip r:embed="rId4"/>
          <a:stretch>
            <a:fillRect/>
          </a:stretch>
        </p:blipFill>
        <p:spPr>
          <a:xfrm rot="16200000">
            <a:off x="223222" y="1878369"/>
            <a:ext cx="2310584" cy="1514615"/>
          </a:xfrm>
          <a:prstGeom prst="rect">
            <a:avLst/>
          </a:prstGeom>
        </p:spPr>
      </p:pic>
      <p:sp>
        <p:nvSpPr>
          <p:cNvPr id="11" name="Rettangolo 10">
            <a:extLst>
              <a:ext uri="{FF2B5EF4-FFF2-40B4-BE49-F238E27FC236}">
                <a16:creationId xmlns:a16="http://schemas.microsoft.com/office/drawing/2014/main" id="{0C1B2828-2F95-48DB-BE7B-B1AECFFB6ED7}"/>
              </a:ext>
            </a:extLst>
          </p:cNvPr>
          <p:cNvSpPr/>
          <p:nvPr/>
        </p:nvSpPr>
        <p:spPr>
          <a:xfrm>
            <a:off x="6458059" y="426802"/>
            <a:ext cx="5274166" cy="61217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albero, esterni, ramo, verdura&#10;&#10;Descrizione generata automaticamente">
            <a:extLst>
              <a:ext uri="{FF2B5EF4-FFF2-40B4-BE49-F238E27FC236}">
                <a16:creationId xmlns:a16="http://schemas.microsoft.com/office/drawing/2014/main" id="{D8A00A18-FEEE-4B61-AA90-5362E644E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0882" y="1331332"/>
            <a:ext cx="2743200" cy="1828800"/>
          </a:xfrm>
          <a:prstGeom prst="rect">
            <a:avLst/>
          </a:prstGeom>
        </p:spPr>
      </p:pic>
      <p:pic>
        <p:nvPicPr>
          <p:cNvPr id="12" name="Immagine 11" descr="Immagine che contiene oliva, verdura, verde, ramo&#10;&#10;Descrizione generata automaticamente">
            <a:extLst>
              <a:ext uri="{FF2B5EF4-FFF2-40B4-BE49-F238E27FC236}">
                <a16:creationId xmlns:a16="http://schemas.microsoft.com/office/drawing/2014/main" id="{9FAF1469-2FD6-4A82-A1CB-54AE63A9C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9556" y="4064661"/>
            <a:ext cx="2484526" cy="2400642"/>
          </a:xfrm>
          <a:prstGeom prst="rect">
            <a:avLst/>
          </a:prstGeom>
        </p:spPr>
      </p:pic>
      <p:pic>
        <p:nvPicPr>
          <p:cNvPr id="14" name="Immagine 13" descr="Immagine che contiene pianta, verdura, ramo&#10;&#10;Descrizione generata automaticamente">
            <a:extLst>
              <a:ext uri="{FF2B5EF4-FFF2-40B4-BE49-F238E27FC236}">
                <a16:creationId xmlns:a16="http://schemas.microsoft.com/office/drawing/2014/main" id="{8E810A92-F67C-48DB-B0B6-32CB8BECF2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8477" y="3207519"/>
            <a:ext cx="2530336" cy="2310585"/>
          </a:xfrm>
          <a:prstGeom prst="rect">
            <a:avLst/>
          </a:prstGeom>
        </p:spPr>
      </p:pic>
    </p:spTree>
    <p:extLst>
      <p:ext uri="{BB962C8B-B14F-4D97-AF65-F5344CB8AC3E}">
        <p14:creationId xmlns:p14="http://schemas.microsoft.com/office/powerpoint/2010/main" val="1656112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90F434EC-D09C-4EFC-B4B5-48F14F8408FD}"/>
              </a:ext>
            </a:extLst>
          </p:cNvPr>
          <p:cNvSpPr/>
          <p:nvPr/>
        </p:nvSpPr>
        <p:spPr>
          <a:xfrm>
            <a:off x="3601841" y="4837856"/>
            <a:ext cx="4161867" cy="145307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A8F8D6F7-BDB5-464A-A23F-DDA86E7A38F5}"/>
              </a:ext>
            </a:extLst>
          </p:cNvPr>
          <p:cNvSpPr/>
          <p:nvPr/>
        </p:nvSpPr>
        <p:spPr>
          <a:xfrm>
            <a:off x="3608936" y="2792862"/>
            <a:ext cx="4161867" cy="145307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33E46563-56EC-4F99-B8A8-DA3903B741E2}"/>
              </a:ext>
            </a:extLst>
          </p:cNvPr>
          <p:cNvSpPr/>
          <p:nvPr/>
        </p:nvSpPr>
        <p:spPr>
          <a:xfrm>
            <a:off x="7816090" y="811658"/>
            <a:ext cx="4161867" cy="145307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64A5391C-862A-4CDF-BF6A-C326D88FE8D9}"/>
              </a:ext>
            </a:extLst>
          </p:cNvPr>
          <p:cNvSpPr/>
          <p:nvPr/>
        </p:nvSpPr>
        <p:spPr>
          <a:xfrm>
            <a:off x="3605398" y="811658"/>
            <a:ext cx="4161867" cy="145307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CasellaDiTesto 1">
            <a:extLst>
              <a:ext uri="{FF2B5EF4-FFF2-40B4-BE49-F238E27FC236}">
                <a16:creationId xmlns:a16="http://schemas.microsoft.com/office/drawing/2014/main" id="{BA9E6735-0753-4A10-AE47-A6FFCCF4933F}"/>
              </a:ext>
            </a:extLst>
          </p:cNvPr>
          <p:cNvSpPr txBox="1"/>
          <p:nvPr/>
        </p:nvSpPr>
        <p:spPr>
          <a:xfrm>
            <a:off x="490953" y="1537557"/>
            <a:ext cx="2771271" cy="523220"/>
          </a:xfrm>
          <a:prstGeom prst="rect">
            <a:avLst/>
          </a:prstGeom>
          <a:noFill/>
        </p:spPr>
        <p:txBody>
          <a:bodyPr wrap="none" rtlCol="0">
            <a:spAutoFit/>
          </a:bodyPr>
          <a:lstStyle/>
          <a:p>
            <a:r>
              <a:rPr lang="it-IT" sz="2800" b="1" dirty="0">
                <a:solidFill>
                  <a:srgbClr val="FF0000"/>
                </a:solidFill>
              </a:rPr>
              <a:t>Mosca delle olive</a:t>
            </a:r>
          </a:p>
        </p:txBody>
      </p:sp>
      <p:sp>
        <p:nvSpPr>
          <p:cNvPr id="17" name="CasellaDiTesto 16">
            <a:extLst>
              <a:ext uri="{FF2B5EF4-FFF2-40B4-BE49-F238E27FC236}">
                <a16:creationId xmlns:a16="http://schemas.microsoft.com/office/drawing/2014/main" id="{314DA3E9-9159-406E-9292-D47631727CF0}"/>
              </a:ext>
            </a:extLst>
          </p:cNvPr>
          <p:cNvSpPr txBox="1"/>
          <p:nvPr/>
        </p:nvSpPr>
        <p:spPr>
          <a:xfrm>
            <a:off x="4352457" y="232884"/>
            <a:ext cx="2763385" cy="461665"/>
          </a:xfrm>
          <a:prstGeom prst="rect">
            <a:avLst/>
          </a:prstGeom>
          <a:noFill/>
        </p:spPr>
        <p:txBody>
          <a:bodyPr wrap="none" rtlCol="0">
            <a:spAutoFit/>
          </a:bodyPr>
          <a:lstStyle/>
          <a:p>
            <a:pPr algn="ctr"/>
            <a:r>
              <a:rPr lang="it-IT" sz="2400" b="1" dirty="0"/>
              <a:t>Richieste olivicoltori</a:t>
            </a:r>
          </a:p>
        </p:txBody>
      </p:sp>
      <p:sp>
        <p:nvSpPr>
          <p:cNvPr id="18" name="CasellaDiTesto 17">
            <a:extLst>
              <a:ext uri="{FF2B5EF4-FFF2-40B4-BE49-F238E27FC236}">
                <a16:creationId xmlns:a16="http://schemas.microsoft.com/office/drawing/2014/main" id="{446584E6-82C2-4F33-9C6E-3F6FC7823464}"/>
              </a:ext>
            </a:extLst>
          </p:cNvPr>
          <p:cNvSpPr txBox="1"/>
          <p:nvPr/>
        </p:nvSpPr>
        <p:spPr>
          <a:xfrm>
            <a:off x="8412048" y="239701"/>
            <a:ext cx="3165675" cy="461665"/>
          </a:xfrm>
          <a:prstGeom prst="rect">
            <a:avLst/>
          </a:prstGeom>
          <a:noFill/>
        </p:spPr>
        <p:txBody>
          <a:bodyPr wrap="none" rtlCol="0">
            <a:spAutoFit/>
          </a:bodyPr>
          <a:lstStyle/>
          <a:p>
            <a:pPr algn="ctr"/>
            <a:r>
              <a:rPr lang="it-IT" sz="2400" b="1" dirty="0"/>
              <a:t>Risposte mondo ricerca</a:t>
            </a:r>
          </a:p>
        </p:txBody>
      </p:sp>
      <p:sp>
        <p:nvSpPr>
          <p:cNvPr id="20" name="CasellaDiTesto 19">
            <a:extLst>
              <a:ext uri="{FF2B5EF4-FFF2-40B4-BE49-F238E27FC236}">
                <a16:creationId xmlns:a16="http://schemas.microsoft.com/office/drawing/2014/main" id="{40554BF1-0A80-4670-B3CC-C2996851A717}"/>
              </a:ext>
            </a:extLst>
          </p:cNvPr>
          <p:cNvSpPr txBox="1"/>
          <p:nvPr/>
        </p:nvSpPr>
        <p:spPr>
          <a:xfrm>
            <a:off x="3856714" y="1145568"/>
            <a:ext cx="3751476" cy="707886"/>
          </a:xfrm>
          <a:prstGeom prst="rect">
            <a:avLst/>
          </a:prstGeom>
          <a:noFill/>
        </p:spPr>
        <p:txBody>
          <a:bodyPr wrap="none" rtlCol="0">
            <a:spAutoFit/>
          </a:bodyPr>
          <a:lstStyle/>
          <a:p>
            <a:pPr algn="ctr"/>
            <a:r>
              <a:rPr lang="it-IT" sz="2000" b="1" dirty="0"/>
              <a:t>Disponibilità di </a:t>
            </a:r>
          </a:p>
          <a:p>
            <a:pPr algn="ctr"/>
            <a:r>
              <a:rPr lang="it-IT" sz="2000" b="1" u="sng" dirty="0"/>
              <a:t>nuovi prodotti ad azione larvicida</a:t>
            </a:r>
          </a:p>
        </p:txBody>
      </p:sp>
      <p:sp>
        <p:nvSpPr>
          <p:cNvPr id="26" name="CasellaDiTesto 25">
            <a:extLst>
              <a:ext uri="{FF2B5EF4-FFF2-40B4-BE49-F238E27FC236}">
                <a16:creationId xmlns:a16="http://schemas.microsoft.com/office/drawing/2014/main" id="{BEA83EF5-C052-4243-8ED1-4EA3A9735F67}"/>
              </a:ext>
            </a:extLst>
          </p:cNvPr>
          <p:cNvSpPr txBox="1"/>
          <p:nvPr/>
        </p:nvSpPr>
        <p:spPr>
          <a:xfrm>
            <a:off x="4012051" y="3025466"/>
            <a:ext cx="3311227" cy="1015663"/>
          </a:xfrm>
          <a:prstGeom prst="rect">
            <a:avLst/>
          </a:prstGeom>
          <a:noFill/>
        </p:spPr>
        <p:txBody>
          <a:bodyPr wrap="none" rtlCol="0">
            <a:spAutoFit/>
          </a:bodyPr>
          <a:lstStyle/>
          <a:p>
            <a:pPr algn="ctr"/>
            <a:r>
              <a:rPr lang="it-IT" sz="2000" b="1" dirty="0"/>
              <a:t>Utilizzo di </a:t>
            </a:r>
          </a:p>
          <a:p>
            <a:pPr algn="ctr"/>
            <a:r>
              <a:rPr lang="it-IT" sz="2000" b="1" dirty="0"/>
              <a:t>tecniche, prodotti e strategie </a:t>
            </a:r>
          </a:p>
          <a:p>
            <a:pPr algn="ctr"/>
            <a:r>
              <a:rPr lang="it-IT" sz="2000" b="1" dirty="0"/>
              <a:t>per il controllo preventivo </a:t>
            </a:r>
          </a:p>
        </p:txBody>
      </p:sp>
      <p:sp>
        <p:nvSpPr>
          <p:cNvPr id="33" name="CasellaDiTesto 32">
            <a:extLst>
              <a:ext uri="{FF2B5EF4-FFF2-40B4-BE49-F238E27FC236}">
                <a16:creationId xmlns:a16="http://schemas.microsoft.com/office/drawing/2014/main" id="{5C7E3BEB-4925-4AD4-983A-EF5C68C77AFB}"/>
              </a:ext>
            </a:extLst>
          </p:cNvPr>
          <p:cNvSpPr txBox="1"/>
          <p:nvPr/>
        </p:nvSpPr>
        <p:spPr>
          <a:xfrm>
            <a:off x="3822461" y="5087415"/>
            <a:ext cx="3936463" cy="1015663"/>
          </a:xfrm>
          <a:prstGeom prst="rect">
            <a:avLst/>
          </a:prstGeom>
          <a:noFill/>
        </p:spPr>
        <p:txBody>
          <a:bodyPr wrap="none" rtlCol="0">
            <a:spAutoFit/>
          </a:bodyPr>
          <a:lstStyle/>
          <a:p>
            <a:pPr algn="ctr"/>
            <a:r>
              <a:rPr lang="it-IT" sz="2000" b="1" dirty="0"/>
              <a:t>Definizione efficacia, </a:t>
            </a:r>
            <a:r>
              <a:rPr lang="it-IT" sz="2000" b="1" u="sng" dirty="0"/>
              <a:t>in campo</a:t>
            </a:r>
            <a:r>
              <a:rPr lang="it-IT" sz="2000" b="1" dirty="0"/>
              <a:t>, dei </a:t>
            </a:r>
          </a:p>
          <a:p>
            <a:pPr algn="ctr"/>
            <a:r>
              <a:rPr lang="it-IT" sz="2000" b="1" dirty="0"/>
              <a:t>prodotti già disponibili sul mercato </a:t>
            </a:r>
          </a:p>
          <a:p>
            <a:pPr algn="ctr"/>
            <a:r>
              <a:rPr lang="it-IT" sz="2000" b="1" dirty="0"/>
              <a:t>utilizzabili in olivicoltura biologica</a:t>
            </a:r>
          </a:p>
        </p:txBody>
      </p:sp>
      <p:pic>
        <p:nvPicPr>
          <p:cNvPr id="24" name="Immagine 23">
            <a:extLst>
              <a:ext uri="{FF2B5EF4-FFF2-40B4-BE49-F238E27FC236}">
                <a16:creationId xmlns:a16="http://schemas.microsoft.com/office/drawing/2014/main" id="{CB4D21D4-2562-41CA-A253-8408EB1E4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1" y="2228981"/>
            <a:ext cx="3185925" cy="2389444"/>
          </a:xfrm>
          <a:prstGeom prst="rect">
            <a:avLst/>
          </a:prstGeom>
        </p:spPr>
      </p:pic>
      <p:sp>
        <p:nvSpPr>
          <p:cNvPr id="14" name="Rettangolo 13">
            <a:extLst>
              <a:ext uri="{FF2B5EF4-FFF2-40B4-BE49-F238E27FC236}">
                <a16:creationId xmlns:a16="http://schemas.microsoft.com/office/drawing/2014/main" id="{56CB5516-4CF1-4059-880C-A172EBA6F0FD}"/>
              </a:ext>
            </a:extLst>
          </p:cNvPr>
          <p:cNvSpPr/>
          <p:nvPr/>
        </p:nvSpPr>
        <p:spPr>
          <a:xfrm>
            <a:off x="7830261" y="2782230"/>
            <a:ext cx="4161867" cy="14530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CasellaDiTesto 15">
            <a:extLst>
              <a:ext uri="{FF2B5EF4-FFF2-40B4-BE49-F238E27FC236}">
                <a16:creationId xmlns:a16="http://schemas.microsoft.com/office/drawing/2014/main" id="{BB743FBA-0B72-4F0D-8183-711D4ED43DA2}"/>
              </a:ext>
            </a:extLst>
          </p:cNvPr>
          <p:cNvSpPr txBox="1"/>
          <p:nvPr/>
        </p:nvSpPr>
        <p:spPr>
          <a:xfrm>
            <a:off x="7803961" y="2869066"/>
            <a:ext cx="3023328" cy="400110"/>
          </a:xfrm>
          <a:prstGeom prst="rect">
            <a:avLst/>
          </a:prstGeom>
          <a:noFill/>
        </p:spPr>
        <p:txBody>
          <a:bodyPr wrap="none" rtlCol="0">
            <a:spAutoFit/>
          </a:bodyPr>
          <a:lstStyle/>
          <a:p>
            <a:pPr marL="342900" indent="-342900" algn="ctr">
              <a:buFont typeface="Arial" panose="020B0604020202020204" pitchFamily="34" charset="0"/>
              <a:buChar char="•"/>
            </a:pPr>
            <a:r>
              <a:rPr lang="it-IT" sz="2000" b="1" dirty="0"/>
              <a:t>Progetto DIOL del CREA</a:t>
            </a:r>
          </a:p>
        </p:txBody>
      </p:sp>
      <p:sp>
        <p:nvSpPr>
          <p:cNvPr id="19" name="CasellaDiTesto 18">
            <a:extLst>
              <a:ext uri="{FF2B5EF4-FFF2-40B4-BE49-F238E27FC236}">
                <a16:creationId xmlns:a16="http://schemas.microsoft.com/office/drawing/2014/main" id="{9B2F2C76-E0A8-4E57-AC9D-749A329E73E8}"/>
              </a:ext>
            </a:extLst>
          </p:cNvPr>
          <p:cNvSpPr txBox="1"/>
          <p:nvPr/>
        </p:nvSpPr>
        <p:spPr>
          <a:xfrm>
            <a:off x="7808620" y="3223488"/>
            <a:ext cx="3637791" cy="400110"/>
          </a:xfrm>
          <a:prstGeom prst="rect">
            <a:avLst/>
          </a:prstGeom>
          <a:noFill/>
        </p:spPr>
        <p:txBody>
          <a:bodyPr wrap="none" rtlCol="0">
            <a:spAutoFit/>
          </a:bodyPr>
          <a:lstStyle/>
          <a:p>
            <a:pPr marL="342900" indent="-342900" algn="ctr">
              <a:buFont typeface="Arial" panose="020B0604020202020204" pitchFamily="34" charset="0"/>
              <a:buChar char="•"/>
            </a:pPr>
            <a:r>
              <a:rPr lang="it-IT" sz="2000" b="1" dirty="0"/>
              <a:t>Progetti PIF Scuola Sant’Anna</a:t>
            </a:r>
          </a:p>
        </p:txBody>
      </p:sp>
      <p:sp>
        <p:nvSpPr>
          <p:cNvPr id="21" name="CasellaDiTesto 20">
            <a:extLst>
              <a:ext uri="{FF2B5EF4-FFF2-40B4-BE49-F238E27FC236}">
                <a16:creationId xmlns:a16="http://schemas.microsoft.com/office/drawing/2014/main" id="{94CAF0EA-478D-484D-86BA-715AA0FD9180}"/>
              </a:ext>
            </a:extLst>
          </p:cNvPr>
          <p:cNvSpPr txBox="1"/>
          <p:nvPr/>
        </p:nvSpPr>
        <p:spPr>
          <a:xfrm>
            <a:off x="7852343" y="3577909"/>
            <a:ext cx="1239506" cy="400110"/>
          </a:xfrm>
          <a:prstGeom prst="rect">
            <a:avLst/>
          </a:prstGeom>
          <a:noFill/>
        </p:spPr>
        <p:txBody>
          <a:bodyPr wrap="none" rtlCol="0">
            <a:spAutoFit/>
          </a:bodyPr>
          <a:lstStyle/>
          <a:p>
            <a:pPr marL="342900" indent="-342900" algn="ctr">
              <a:buFont typeface="Arial" panose="020B0604020202020204" pitchFamily="34" charset="0"/>
              <a:buChar char="•"/>
            </a:pPr>
            <a:r>
              <a:rPr lang="it-IT" sz="2000" b="1" dirty="0"/>
              <a:t>Altro ?</a:t>
            </a:r>
          </a:p>
        </p:txBody>
      </p:sp>
      <p:sp>
        <p:nvSpPr>
          <p:cNvPr id="22" name="Triangolo rettangolo 21">
            <a:extLst>
              <a:ext uri="{FF2B5EF4-FFF2-40B4-BE49-F238E27FC236}">
                <a16:creationId xmlns:a16="http://schemas.microsoft.com/office/drawing/2014/main" id="{F38D6E0D-8B80-46C5-BE28-6001954F2D37}"/>
              </a:ext>
            </a:extLst>
          </p:cNvPr>
          <p:cNvSpPr/>
          <p:nvPr/>
        </p:nvSpPr>
        <p:spPr>
          <a:xfrm>
            <a:off x="7825552" y="4869335"/>
            <a:ext cx="4124062" cy="1418952"/>
          </a:xfrm>
          <a:prstGeom prst="rtTriangl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Triangolo rettangolo 22">
            <a:extLst>
              <a:ext uri="{FF2B5EF4-FFF2-40B4-BE49-F238E27FC236}">
                <a16:creationId xmlns:a16="http://schemas.microsoft.com/office/drawing/2014/main" id="{BAE7FD39-E7FA-4D60-B0DB-2BD4D230E7B5}"/>
              </a:ext>
            </a:extLst>
          </p:cNvPr>
          <p:cNvSpPr/>
          <p:nvPr/>
        </p:nvSpPr>
        <p:spPr>
          <a:xfrm rot="10800000">
            <a:off x="7853895" y="4847322"/>
            <a:ext cx="4124062" cy="1418951"/>
          </a:xfrm>
          <a:prstGeom prst="rtTriangl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65DF49BA-5EC3-4F8D-82EB-CCFE43109458}"/>
              </a:ext>
            </a:extLst>
          </p:cNvPr>
          <p:cNvSpPr txBox="1"/>
          <p:nvPr/>
        </p:nvSpPr>
        <p:spPr>
          <a:xfrm rot="1102885">
            <a:off x="9667161" y="5149886"/>
            <a:ext cx="2405021" cy="338554"/>
          </a:xfrm>
          <a:prstGeom prst="rect">
            <a:avLst/>
          </a:prstGeom>
          <a:noFill/>
        </p:spPr>
        <p:txBody>
          <a:bodyPr wrap="square" rtlCol="0">
            <a:spAutoFit/>
          </a:bodyPr>
          <a:lstStyle/>
          <a:p>
            <a:pPr algn="ctr"/>
            <a:r>
              <a:rPr lang="it-IT" sz="1600" b="1" dirty="0"/>
              <a:t>PIF_SSSA Pisa </a:t>
            </a:r>
          </a:p>
        </p:txBody>
      </p:sp>
      <p:sp>
        <p:nvSpPr>
          <p:cNvPr id="28" name="CasellaDiTesto 27">
            <a:extLst>
              <a:ext uri="{FF2B5EF4-FFF2-40B4-BE49-F238E27FC236}">
                <a16:creationId xmlns:a16="http://schemas.microsoft.com/office/drawing/2014/main" id="{4D617093-CBA3-40EC-9C7B-D02ED8AC7C4C}"/>
              </a:ext>
            </a:extLst>
          </p:cNvPr>
          <p:cNvSpPr txBox="1"/>
          <p:nvPr/>
        </p:nvSpPr>
        <p:spPr>
          <a:xfrm rot="1135369">
            <a:off x="9447229" y="5374244"/>
            <a:ext cx="2178609" cy="338554"/>
          </a:xfrm>
          <a:prstGeom prst="rect">
            <a:avLst/>
          </a:prstGeom>
          <a:noFill/>
        </p:spPr>
        <p:txBody>
          <a:bodyPr wrap="none" rtlCol="0">
            <a:spAutoFit/>
          </a:bodyPr>
          <a:lstStyle/>
          <a:p>
            <a:pPr algn="ctr"/>
            <a:r>
              <a:rPr lang="it-IT" sz="1600" b="1" dirty="0"/>
              <a:t>Progetto DIOL del CREA</a:t>
            </a:r>
          </a:p>
        </p:txBody>
      </p:sp>
    </p:spTree>
    <p:extLst>
      <p:ext uri="{BB962C8B-B14F-4D97-AF65-F5344CB8AC3E}">
        <p14:creationId xmlns:p14="http://schemas.microsoft.com/office/powerpoint/2010/main" val="299328525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921</TotalTime>
  <Words>2736</Words>
  <Application>Microsoft Office PowerPoint</Application>
  <PresentationFormat>Widescreen</PresentationFormat>
  <Paragraphs>520</Paragraphs>
  <Slides>61</Slides>
  <Notes>6</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61</vt:i4>
      </vt:variant>
    </vt:vector>
  </HeadingPairs>
  <TitlesOfParts>
    <vt:vector size="68" baseType="lpstr">
      <vt:lpstr>Arial</vt:lpstr>
      <vt:lpstr>Calibri</vt:lpstr>
      <vt:lpstr>Calibri Light</vt:lpstr>
      <vt:lpstr>Gill Sans</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parassitoidi in campo: aprile 2018</vt:lpstr>
      <vt:lpstr>Parassitoidi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Ruggero Petacchi</dc:creator>
  <cp:lastModifiedBy>Ruggero Petacchi</cp:lastModifiedBy>
  <cp:revision>88</cp:revision>
  <dcterms:created xsi:type="dcterms:W3CDTF">2022-01-31T06:53:43Z</dcterms:created>
  <dcterms:modified xsi:type="dcterms:W3CDTF">2022-02-15T09:12:41Z</dcterms:modified>
</cp:coreProperties>
</file>