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308" r:id="rId2"/>
    <p:sldId id="296" r:id="rId3"/>
    <p:sldId id="297" r:id="rId4"/>
    <p:sldId id="298" r:id="rId5"/>
    <p:sldId id="299" r:id="rId6"/>
    <p:sldId id="306" r:id="rId7"/>
    <p:sldId id="303" r:id="rId8"/>
    <p:sldId id="305" r:id="rId9"/>
    <p:sldId id="307" r:id="rId10"/>
    <p:sldId id="294" r:id="rId11"/>
    <p:sldId id="300" r:id="rId12"/>
    <p:sldId id="301" r:id="rId13"/>
    <p:sldId id="302" r:id="rId14"/>
  </p:sldIdLst>
  <p:sldSz cx="9144000" cy="6858000" type="screen4x3"/>
  <p:notesSz cx="7102475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6433" autoAdjust="0"/>
  </p:normalViewPr>
  <p:slideViewPr>
    <p:cSldViewPr>
      <p:cViewPr varScale="1">
        <p:scale>
          <a:sx n="67" d="100"/>
          <a:sy n="67" d="100"/>
        </p:scale>
        <p:origin x="13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511730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0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035BBE85-0EF3-407D-911D-7101FB86FB7B}" type="datetimeFigureOut">
              <a:rPr lang="it-IT" smtClean="0"/>
              <a:pPr/>
              <a:t>07/11/2017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9" cy="511730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0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D43649F7-01A1-4E69-A26D-3C563A7B32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31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219453" y="779189"/>
            <a:ext cx="2663570" cy="3838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687" tIns="46844" rIns="93687" bIns="46844" anchor="ctr"/>
          <a:lstStyle>
            <a:lvl1pPr defTabSz="444500">
              <a:defRPr>
                <a:solidFill>
                  <a:schemeClr val="bg1"/>
                </a:solidFill>
                <a:latin typeface="Arial" charset="0"/>
              </a:defRPr>
            </a:lvl1pPr>
            <a:lvl2pPr defTabSz="444500">
              <a:defRPr>
                <a:solidFill>
                  <a:schemeClr val="bg1"/>
                </a:solidFill>
                <a:latin typeface="Arial" charset="0"/>
              </a:defRPr>
            </a:lvl2pPr>
            <a:lvl3pPr defTabSz="444500">
              <a:defRPr>
                <a:solidFill>
                  <a:schemeClr val="bg1"/>
                </a:solidFill>
                <a:latin typeface="Arial" charset="0"/>
              </a:defRPr>
            </a:lvl3pPr>
            <a:lvl4pPr defTabSz="444500">
              <a:defRPr>
                <a:solidFill>
                  <a:schemeClr val="bg1"/>
                </a:solidFill>
                <a:latin typeface="Arial" charset="0"/>
              </a:defRPr>
            </a:lvl4pPr>
            <a:lvl5pPr defTabSz="4445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711043" y="4861561"/>
            <a:ext cx="5676981" cy="4603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1548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219453" y="779189"/>
            <a:ext cx="2663570" cy="3838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687" tIns="46844" rIns="93687" bIns="46844" anchor="ctr"/>
          <a:lstStyle>
            <a:lvl1pPr defTabSz="444500">
              <a:defRPr>
                <a:solidFill>
                  <a:schemeClr val="bg1"/>
                </a:solidFill>
                <a:latin typeface="Arial" charset="0"/>
              </a:defRPr>
            </a:lvl1pPr>
            <a:lvl2pPr defTabSz="444500">
              <a:defRPr>
                <a:solidFill>
                  <a:schemeClr val="bg1"/>
                </a:solidFill>
                <a:latin typeface="Arial" charset="0"/>
              </a:defRPr>
            </a:lvl2pPr>
            <a:lvl3pPr defTabSz="444500">
              <a:defRPr>
                <a:solidFill>
                  <a:schemeClr val="bg1"/>
                </a:solidFill>
                <a:latin typeface="Arial" charset="0"/>
              </a:defRPr>
            </a:lvl3pPr>
            <a:lvl4pPr defTabSz="444500">
              <a:defRPr>
                <a:solidFill>
                  <a:schemeClr val="bg1"/>
                </a:solidFill>
                <a:latin typeface="Arial" charset="0"/>
              </a:defRPr>
            </a:lvl4pPr>
            <a:lvl5pPr defTabSz="4445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711043" y="4861561"/>
            <a:ext cx="5676981" cy="4603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154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219453" y="779189"/>
            <a:ext cx="2663570" cy="3838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687" tIns="46844" rIns="93687" bIns="46844" anchor="ctr"/>
          <a:lstStyle>
            <a:lvl1pPr defTabSz="444500">
              <a:defRPr>
                <a:solidFill>
                  <a:schemeClr val="bg1"/>
                </a:solidFill>
                <a:latin typeface="Arial" charset="0"/>
              </a:defRPr>
            </a:lvl1pPr>
            <a:lvl2pPr defTabSz="444500">
              <a:defRPr>
                <a:solidFill>
                  <a:schemeClr val="bg1"/>
                </a:solidFill>
                <a:latin typeface="Arial" charset="0"/>
              </a:defRPr>
            </a:lvl2pPr>
            <a:lvl3pPr defTabSz="444500">
              <a:defRPr>
                <a:solidFill>
                  <a:schemeClr val="bg1"/>
                </a:solidFill>
                <a:latin typeface="Arial" charset="0"/>
              </a:defRPr>
            </a:lvl3pPr>
            <a:lvl4pPr defTabSz="444500">
              <a:defRPr>
                <a:solidFill>
                  <a:schemeClr val="bg1"/>
                </a:solidFill>
                <a:latin typeface="Arial" charset="0"/>
              </a:defRPr>
            </a:lvl4pPr>
            <a:lvl5pPr defTabSz="4445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711043" y="4861561"/>
            <a:ext cx="5676981" cy="4603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154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219453" y="779189"/>
            <a:ext cx="2663570" cy="3838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687" tIns="46844" rIns="93687" bIns="46844" anchor="ctr"/>
          <a:lstStyle>
            <a:lvl1pPr defTabSz="444500">
              <a:defRPr>
                <a:solidFill>
                  <a:schemeClr val="bg1"/>
                </a:solidFill>
                <a:latin typeface="Arial" charset="0"/>
              </a:defRPr>
            </a:lvl1pPr>
            <a:lvl2pPr defTabSz="444500">
              <a:defRPr>
                <a:solidFill>
                  <a:schemeClr val="bg1"/>
                </a:solidFill>
                <a:latin typeface="Arial" charset="0"/>
              </a:defRPr>
            </a:lvl2pPr>
            <a:lvl3pPr defTabSz="444500">
              <a:defRPr>
                <a:solidFill>
                  <a:schemeClr val="bg1"/>
                </a:solidFill>
                <a:latin typeface="Arial" charset="0"/>
              </a:defRPr>
            </a:lvl3pPr>
            <a:lvl4pPr defTabSz="444500">
              <a:defRPr>
                <a:solidFill>
                  <a:schemeClr val="bg1"/>
                </a:solidFill>
                <a:latin typeface="Arial" charset="0"/>
              </a:defRPr>
            </a:lvl4pPr>
            <a:lvl5pPr defTabSz="4445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711043" y="4861561"/>
            <a:ext cx="5676981" cy="4603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154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219453" y="779189"/>
            <a:ext cx="2663570" cy="3838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687" tIns="46844" rIns="93687" bIns="46844" anchor="ctr"/>
          <a:lstStyle>
            <a:lvl1pPr defTabSz="444500">
              <a:defRPr>
                <a:solidFill>
                  <a:schemeClr val="bg1"/>
                </a:solidFill>
                <a:latin typeface="Arial" charset="0"/>
              </a:defRPr>
            </a:lvl1pPr>
            <a:lvl2pPr defTabSz="444500">
              <a:defRPr>
                <a:solidFill>
                  <a:schemeClr val="bg1"/>
                </a:solidFill>
                <a:latin typeface="Arial" charset="0"/>
              </a:defRPr>
            </a:lvl2pPr>
            <a:lvl3pPr defTabSz="444500">
              <a:defRPr>
                <a:solidFill>
                  <a:schemeClr val="bg1"/>
                </a:solidFill>
                <a:latin typeface="Arial" charset="0"/>
              </a:defRPr>
            </a:lvl3pPr>
            <a:lvl4pPr defTabSz="444500">
              <a:defRPr>
                <a:solidFill>
                  <a:schemeClr val="bg1"/>
                </a:solidFill>
                <a:latin typeface="Arial" charset="0"/>
              </a:defRPr>
            </a:lvl4pPr>
            <a:lvl5pPr defTabSz="4445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711043" y="4861561"/>
            <a:ext cx="5676981" cy="4603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154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219453" y="779189"/>
            <a:ext cx="2663570" cy="3838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687" tIns="46844" rIns="93687" bIns="46844" anchor="ctr"/>
          <a:lstStyle>
            <a:lvl1pPr defTabSz="444500">
              <a:defRPr>
                <a:solidFill>
                  <a:schemeClr val="bg1"/>
                </a:solidFill>
                <a:latin typeface="Arial" charset="0"/>
              </a:defRPr>
            </a:lvl1pPr>
            <a:lvl2pPr defTabSz="444500">
              <a:defRPr>
                <a:solidFill>
                  <a:schemeClr val="bg1"/>
                </a:solidFill>
                <a:latin typeface="Arial" charset="0"/>
              </a:defRPr>
            </a:lvl2pPr>
            <a:lvl3pPr defTabSz="444500">
              <a:defRPr>
                <a:solidFill>
                  <a:schemeClr val="bg1"/>
                </a:solidFill>
                <a:latin typeface="Arial" charset="0"/>
              </a:defRPr>
            </a:lvl3pPr>
            <a:lvl4pPr defTabSz="444500">
              <a:defRPr>
                <a:solidFill>
                  <a:schemeClr val="bg1"/>
                </a:solidFill>
                <a:latin typeface="Arial" charset="0"/>
              </a:defRPr>
            </a:lvl4pPr>
            <a:lvl5pPr defTabSz="4445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711043" y="4861561"/>
            <a:ext cx="5676981" cy="4603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154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219453" y="779189"/>
            <a:ext cx="2663570" cy="3838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687" tIns="46844" rIns="93687" bIns="46844" anchor="ctr"/>
          <a:lstStyle>
            <a:lvl1pPr defTabSz="444500">
              <a:defRPr>
                <a:solidFill>
                  <a:schemeClr val="bg1"/>
                </a:solidFill>
                <a:latin typeface="Arial" charset="0"/>
              </a:defRPr>
            </a:lvl1pPr>
            <a:lvl2pPr defTabSz="444500">
              <a:defRPr>
                <a:solidFill>
                  <a:schemeClr val="bg1"/>
                </a:solidFill>
                <a:latin typeface="Arial" charset="0"/>
              </a:defRPr>
            </a:lvl2pPr>
            <a:lvl3pPr defTabSz="444500">
              <a:defRPr>
                <a:solidFill>
                  <a:schemeClr val="bg1"/>
                </a:solidFill>
                <a:latin typeface="Arial" charset="0"/>
              </a:defRPr>
            </a:lvl3pPr>
            <a:lvl4pPr defTabSz="444500">
              <a:defRPr>
                <a:solidFill>
                  <a:schemeClr val="bg1"/>
                </a:solidFill>
                <a:latin typeface="Arial" charset="0"/>
              </a:defRPr>
            </a:lvl4pPr>
            <a:lvl5pPr defTabSz="4445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711043" y="4861561"/>
            <a:ext cx="5676981" cy="4603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154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219453" y="779189"/>
            <a:ext cx="2663570" cy="3838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687" tIns="46844" rIns="93687" bIns="46844" anchor="ctr"/>
          <a:lstStyle>
            <a:lvl1pPr defTabSz="444500">
              <a:defRPr>
                <a:solidFill>
                  <a:schemeClr val="bg1"/>
                </a:solidFill>
                <a:latin typeface="Arial" charset="0"/>
              </a:defRPr>
            </a:lvl1pPr>
            <a:lvl2pPr defTabSz="444500">
              <a:defRPr>
                <a:solidFill>
                  <a:schemeClr val="bg1"/>
                </a:solidFill>
                <a:latin typeface="Arial" charset="0"/>
              </a:defRPr>
            </a:lvl2pPr>
            <a:lvl3pPr defTabSz="444500">
              <a:defRPr>
                <a:solidFill>
                  <a:schemeClr val="bg1"/>
                </a:solidFill>
                <a:latin typeface="Arial" charset="0"/>
              </a:defRPr>
            </a:lvl3pPr>
            <a:lvl4pPr defTabSz="444500">
              <a:defRPr>
                <a:solidFill>
                  <a:schemeClr val="bg1"/>
                </a:solidFill>
                <a:latin typeface="Arial" charset="0"/>
              </a:defRPr>
            </a:lvl4pPr>
            <a:lvl5pPr defTabSz="4445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711043" y="4861561"/>
            <a:ext cx="5676981" cy="4603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154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219453" y="779189"/>
            <a:ext cx="2663570" cy="3838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687" tIns="46844" rIns="93687" bIns="46844" anchor="ctr"/>
          <a:lstStyle>
            <a:lvl1pPr defTabSz="444500">
              <a:defRPr>
                <a:solidFill>
                  <a:schemeClr val="bg1"/>
                </a:solidFill>
                <a:latin typeface="Arial" charset="0"/>
              </a:defRPr>
            </a:lvl1pPr>
            <a:lvl2pPr defTabSz="444500">
              <a:defRPr>
                <a:solidFill>
                  <a:schemeClr val="bg1"/>
                </a:solidFill>
                <a:latin typeface="Arial" charset="0"/>
              </a:defRPr>
            </a:lvl2pPr>
            <a:lvl3pPr defTabSz="444500">
              <a:defRPr>
                <a:solidFill>
                  <a:schemeClr val="bg1"/>
                </a:solidFill>
                <a:latin typeface="Arial" charset="0"/>
              </a:defRPr>
            </a:lvl3pPr>
            <a:lvl4pPr defTabSz="444500">
              <a:defRPr>
                <a:solidFill>
                  <a:schemeClr val="bg1"/>
                </a:solidFill>
                <a:latin typeface="Arial" charset="0"/>
              </a:defRPr>
            </a:lvl4pPr>
            <a:lvl5pPr defTabSz="4445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711043" y="4861561"/>
            <a:ext cx="5676981" cy="4603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154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219453" y="779189"/>
            <a:ext cx="2663570" cy="3838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687" tIns="46844" rIns="93687" bIns="46844" anchor="ctr"/>
          <a:lstStyle>
            <a:lvl1pPr defTabSz="444500">
              <a:defRPr>
                <a:solidFill>
                  <a:schemeClr val="bg1"/>
                </a:solidFill>
                <a:latin typeface="Arial" charset="0"/>
              </a:defRPr>
            </a:lvl1pPr>
            <a:lvl2pPr defTabSz="444500">
              <a:defRPr>
                <a:solidFill>
                  <a:schemeClr val="bg1"/>
                </a:solidFill>
                <a:latin typeface="Arial" charset="0"/>
              </a:defRPr>
            </a:lvl2pPr>
            <a:lvl3pPr defTabSz="444500">
              <a:defRPr>
                <a:solidFill>
                  <a:schemeClr val="bg1"/>
                </a:solidFill>
                <a:latin typeface="Arial" charset="0"/>
              </a:defRPr>
            </a:lvl3pPr>
            <a:lvl4pPr defTabSz="444500">
              <a:defRPr>
                <a:solidFill>
                  <a:schemeClr val="bg1"/>
                </a:solidFill>
                <a:latin typeface="Arial" charset="0"/>
              </a:defRPr>
            </a:lvl4pPr>
            <a:lvl5pPr defTabSz="4445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711043" y="4861561"/>
            <a:ext cx="5676981" cy="4603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154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219453" y="779189"/>
            <a:ext cx="2663570" cy="3838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687" tIns="46844" rIns="93687" bIns="46844" anchor="ctr"/>
          <a:lstStyle>
            <a:lvl1pPr defTabSz="444500">
              <a:defRPr>
                <a:solidFill>
                  <a:schemeClr val="bg1"/>
                </a:solidFill>
                <a:latin typeface="Arial" charset="0"/>
              </a:defRPr>
            </a:lvl1pPr>
            <a:lvl2pPr defTabSz="444500">
              <a:defRPr>
                <a:solidFill>
                  <a:schemeClr val="bg1"/>
                </a:solidFill>
                <a:latin typeface="Arial" charset="0"/>
              </a:defRPr>
            </a:lvl2pPr>
            <a:lvl3pPr defTabSz="444500">
              <a:defRPr>
                <a:solidFill>
                  <a:schemeClr val="bg1"/>
                </a:solidFill>
                <a:latin typeface="Arial" charset="0"/>
              </a:defRPr>
            </a:lvl3pPr>
            <a:lvl4pPr defTabSz="444500">
              <a:defRPr>
                <a:solidFill>
                  <a:schemeClr val="bg1"/>
                </a:solidFill>
                <a:latin typeface="Arial" charset="0"/>
              </a:defRPr>
            </a:lvl4pPr>
            <a:lvl5pPr defTabSz="4445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711043" y="4861561"/>
            <a:ext cx="5676981" cy="4603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154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"/>
          <p:cNvSpPr txBox="1">
            <a:spLocks noChangeArrowheads="1"/>
          </p:cNvSpPr>
          <p:nvPr/>
        </p:nvSpPr>
        <p:spPr bwMode="auto">
          <a:xfrm>
            <a:off x="2219453" y="779189"/>
            <a:ext cx="2663570" cy="383857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687" tIns="46844" rIns="93687" bIns="46844" anchor="ctr"/>
          <a:lstStyle>
            <a:lvl1pPr defTabSz="444500">
              <a:defRPr>
                <a:solidFill>
                  <a:schemeClr val="bg1"/>
                </a:solidFill>
                <a:latin typeface="Arial" charset="0"/>
              </a:defRPr>
            </a:lvl1pPr>
            <a:lvl2pPr defTabSz="444500">
              <a:defRPr>
                <a:solidFill>
                  <a:schemeClr val="bg1"/>
                </a:solidFill>
                <a:latin typeface="Arial" charset="0"/>
              </a:defRPr>
            </a:lvl2pPr>
            <a:lvl3pPr defTabSz="444500">
              <a:defRPr>
                <a:solidFill>
                  <a:schemeClr val="bg1"/>
                </a:solidFill>
                <a:latin typeface="Arial" charset="0"/>
              </a:defRPr>
            </a:lvl3pPr>
            <a:lvl4pPr defTabSz="444500">
              <a:defRPr>
                <a:solidFill>
                  <a:schemeClr val="bg1"/>
                </a:solidFill>
                <a:latin typeface="Arial" charset="0"/>
              </a:defRPr>
            </a:lvl4pPr>
            <a:lvl5pPr defTabSz="4445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 altLang="it-IT"/>
          </a:p>
        </p:txBody>
      </p:sp>
      <p:sp>
        <p:nvSpPr>
          <p:cNvPr id="131075" name="Rectangle 2"/>
          <p:cNvSpPr>
            <a:spLocks noGrp="1" noChangeArrowheads="1"/>
          </p:cNvSpPr>
          <p:nvPr>
            <p:ph type="body"/>
          </p:nvPr>
        </p:nvSpPr>
        <p:spPr>
          <a:xfrm>
            <a:off x="711043" y="4861561"/>
            <a:ext cx="5676981" cy="46034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6154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formativo «Approccio PEI AGRI» a valere sull'Avviso Pubblico approvato con DD n. G04454 del 02/05/2016 e ammesso a finanziamento con DD n. G16464 del 28/12/2016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B8AB-1D3A-4FDF-B35E-6009C9C398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0118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formativo «Approccio PEI AGRI» a valere sull'Avviso Pubblico approvato con DD n. G04454 del 02/05/2016 e ammesso a finanziamento con DD n. G16464 del 28/12/2016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B8AB-1D3A-4FDF-B35E-6009C9C398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563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formativo «Approccio PEI AGRI» a valere sull'Avviso Pubblico approvato con DD n. G04454 del 02/05/2016 e ammesso a finanziamento con DD n. G16464 del 28/12/2016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B8AB-1D3A-4FDF-B35E-6009C9C398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605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formativo «Approccio PEI AGRI» a valere sull'Avviso Pubblico approvato con DD n. G04454 del 02/05/2016 e ammesso a finanziamento con DD n. G16464 del 28/12/2016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B8AB-1D3A-4FDF-B35E-6009C9C398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614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formativo «Approccio PEI AGRI» a valere sull'Avviso Pubblico approvato con DD n. G04454 del 02/05/2016 e ammesso a finanziamento con DD n. G16464 del 28/12/2016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B8AB-1D3A-4FDF-B35E-6009C9C398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004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formativo «Approccio PEI AGRI» a valere sull'Avviso Pubblico approvato con DD n. G04454 del 02/05/2016 e ammesso a finanziamento con DD n. G16464 del 28/12/2016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B8AB-1D3A-4FDF-B35E-6009C9C398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812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formativo «Approccio PEI AGRI» a valere sull'Avviso Pubblico approvato con DD n. G04454 del 02/05/2016 e ammesso a finanziamento con DD n. G16464 del 28/12/2016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B8AB-1D3A-4FDF-B35E-6009C9C398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90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formativo «Approccio PEI AGRI» a valere sull'Avviso Pubblico approvato con DD n. G04454 del 02/05/2016 e ammesso a finanziamento con DD n. G16464 del 28/12/2016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B8AB-1D3A-4FDF-B35E-6009C9C398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18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formativo «Approccio PEI AGRI» a valere sull'Avviso Pubblico approvato con DD n. G04454 del 02/05/2016 e ammesso a finanziamento con DD n. G16464 del 28/12/2016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B8AB-1D3A-4FDF-B35E-6009C9C398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503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formativo «Approccio PEI AGRI» a valere sull'Avviso Pubblico approvato con DD n. G04454 del 02/05/2016 e ammesso a finanziamento con DD n. G16464 del 28/12/2016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B8AB-1D3A-4FDF-B35E-6009C9C398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056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Progetto formativo «Approccio PEI AGRI» a valere sull'Avviso Pubblico approvato con DD n. G04454 del 02/05/2016 e ammesso a finanziamento con DD n. G16464 del 28/12/2016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B8AB-1D3A-4FDF-B35E-6009C9C3982B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5545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d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Progetto formativo «Approccio PEI AGRI» a valere sull'Avviso Pubblico approvato con DD n. G04454 del 02/05/2016 e ammesso a finanziamento con DD n. G16464 del 28/12/2016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BB8AB-1D3A-4FDF-B35E-6009C9C3982B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7" name="Gruppo 6"/>
          <p:cNvGrpSpPr/>
          <p:nvPr/>
        </p:nvGrpSpPr>
        <p:grpSpPr>
          <a:xfrm>
            <a:off x="-27903" y="-158739"/>
            <a:ext cx="9171903" cy="1430235"/>
            <a:chOff x="-27903" y="-158739"/>
            <a:chExt cx="9171903" cy="1430235"/>
          </a:xfrm>
        </p:grpSpPr>
        <p:grpSp>
          <p:nvGrpSpPr>
            <p:cNvPr id="8" name="Gruppo 7"/>
            <p:cNvGrpSpPr/>
            <p:nvPr/>
          </p:nvGrpSpPr>
          <p:grpSpPr>
            <a:xfrm>
              <a:off x="-27903" y="-158739"/>
              <a:ext cx="9171903" cy="1430235"/>
              <a:chOff x="-27903" y="-158739"/>
              <a:chExt cx="9171903" cy="1430235"/>
            </a:xfrm>
          </p:grpSpPr>
          <p:sp>
            <p:nvSpPr>
              <p:cNvPr id="10" name="Rettangolo 9"/>
              <p:cNvSpPr/>
              <p:nvPr/>
            </p:nvSpPr>
            <p:spPr>
              <a:xfrm>
                <a:off x="0" y="-158739"/>
                <a:ext cx="9144000" cy="1428647"/>
              </a:xfrm>
              <a:prstGeom prst="rect">
                <a:avLst/>
              </a:prstGeom>
              <a:solidFill>
                <a:srgbClr val="177C2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11" name="Connettore 1 10"/>
              <p:cNvCxnSpPr/>
              <p:nvPr/>
            </p:nvCxnSpPr>
            <p:spPr>
              <a:xfrm>
                <a:off x="-27903" y="1269908"/>
                <a:ext cx="9171903" cy="1588"/>
              </a:xfrm>
              <a:prstGeom prst="line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Immagine 8" descr="06.LOGO CREA BIANCO.eps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13"/>
                <a:stretch>
                  <a:fillRect/>
                </a:stretch>
              </p:blipFill>
            </mc:Choice>
            <mc:Fallback>
              <p:blipFill>
                <a:blip r:embed="rId14"/>
                <a:stretch>
                  <a:fillRect/>
                </a:stretch>
              </p:blipFill>
            </mc:Fallback>
          </mc:AlternateContent>
          <p:spPr>
            <a:xfrm>
              <a:off x="7401517" y="396757"/>
              <a:ext cx="1314643" cy="717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00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erurale.it/innovazion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ttangolo 39"/>
          <p:cNvSpPr/>
          <p:nvPr/>
        </p:nvSpPr>
        <p:spPr>
          <a:xfrm>
            <a:off x="685800" y="158739"/>
            <a:ext cx="7772400" cy="1428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-158739"/>
            <a:ext cx="9144000" cy="1428647"/>
          </a:xfrm>
          <a:prstGeom prst="rect">
            <a:avLst/>
          </a:prstGeom>
          <a:solidFill>
            <a:srgbClr val="177C2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1 14"/>
          <p:cNvCxnSpPr/>
          <p:nvPr/>
        </p:nvCxnSpPr>
        <p:spPr>
          <a:xfrm>
            <a:off x="-27903" y="1269908"/>
            <a:ext cx="9171903" cy="158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 descr="06.LOGO CREA BIANCO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401517" y="396757"/>
            <a:ext cx="1314643" cy="71731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-466315" y="16469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685800" y="1351508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35496" y="2130425"/>
            <a:ext cx="8680664" cy="1470025"/>
          </a:xfrm>
        </p:spPr>
        <p:txBody>
          <a:bodyPr>
            <a:noAutofit/>
          </a:bodyPr>
          <a:lstStyle/>
          <a:p>
            <a:pPr marL="541338" algn="l"/>
            <a:r>
              <a:rPr lang="it-IT" sz="3200" b="1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Le politiche di innovazione </a:t>
            </a:r>
            <a:r>
              <a:rPr lang="it-IT" sz="32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32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it-IT" sz="32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dell’Unione Europea</a:t>
            </a:r>
            <a:br>
              <a:rPr lang="it-IT" sz="3200" b="1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it-IT" sz="2400" i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Anna Vagnozzi CREA</a:t>
            </a:r>
            <a:endParaRPr lang="it-IT" sz="2400" i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8062664" cy="1944216"/>
          </a:xfrm>
        </p:spPr>
        <p:txBody>
          <a:bodyPr>
            <a:noAutofit/>
          </a:bodyPr>
          <a:lstStyle/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Seminario progetto ULTRAREP</a:t>
            </a:r>
          </a:p>
          <a:p>
            <a:pPr algn="l"/>
            <a:r>
              <a:rPr lang="it-IT" sz="2400" dirty="0">
                <a:solidFill>
                  <a:schemeClr val="tx1"/>
                </a:solidFill>
              </a:rPr>
              <a:t>Firenze, 30 Ottobre 2017</a:t>
            </a:r>
          </a:p>
          <a:p>
            <a:pPr algn="l"/>
            <a:r>
              <a:rPr lang="it-IT" sz="2400" dirty="0" smtClean="0">
                <a:solidFill>
                  <a:schemeClr val="tx1"/>
                </a:solidFill>
              </a:rPr>
              <a:t>Accademia dei georgofili</a:t>
            </a:r>
          </a:p>
          <a:p>
            <a:pPr algn="l"/>
            <a:endParaRPr lang="it-IT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8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97549" y="47509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1400" dirty="0">
              <a:solidFill>
                <a:schemeClr val="tx2"/>
              </a:solidFill>
              <a:latin typeface="GillSansMT-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324544" y="-289734"/>
            <a:ext cx="720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67731" y="6101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611560" y="83200"/>
            <a:ext cx="5544616" cy="705560"/>
          </a:xfrm>
        </p:spPr>
        <p:txBody>
          <a:bodyPr>
            <a:noAutofit/>
          </a:bodyPr>
          <a:lstStyle/>
          <a:p>
            <a:pPr algn="l"/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Dal dibattito europeo e nazionale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 </a:t>
            </a:r>
            <a:b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elementi 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qualificanti di un GO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-26144" y="1053669"/>
            <a:ext cx="5453038" cy="53894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900" dirty="0" smtClean="0"/>
          </a:p>
          <a:p>
            <a:pPr marL="0" indent="0">
              <a:buNone/>
            </a:pPr>
            <a:r>
              <a:rPr lang="it-IT" sz="2400" dirty="0" smtClean="0"/>
              <a:t>Capacità </a:t>
            </a:r>
            <a:r>
              <a:rPr lang="it-IT" sz="2400" dirty="0"/>
              <a:t>di cogliere </a:t>
            </a:r>
            <a:r>
              <a:rPr lang="it-IT" sz="2400" u="sng" dirty="0"/>
              <a:t>le esigenze </a:t>
            </a:r>
            <a:r>
              <a:rPr lang="it-IT" sz="2400" dirty="0"/>
              <a:t>delle strutture produttive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sz="1400" dirty="0" smtClean="0"/>
          </a:p>
          <a:p>
            <a:pPr marL="0" indent="0">
              <a:buNone/>
            </a:pPr>
            <a:r>
              <a:rPr lang="it-IT" sz="2400" dirty="0" smtClean="0"/>
              <a:t>Creazione </a:t>
            </a:r>
            <a:r>
              <a:rPr lang="it-IT" sz="2400" dirty="0"/>
              <a:t>di un partenariato </a:t>
            </a:r>
            <a:r>
              <a:rPr lang="it-IT" sz="2400" u="sng" dirty="0"/>
              <a:t>coerente</a:t>
            </a:r>
            <a:r>
              <a:rPr lang="it-IT" sz="2400" dirty="0"/>
              <a:t> in grado di rappresentare la «filiera dell’innovazione»</a:t>
            </a:r>
          </a:p>
          <a:p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3851920" y="1844824"/>
            <a:ext cx="4834880" cy="4281339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Individuazione </a:t>
            </a:r>
            <a:r>
              <a:rPr lang="it-IT" sz="2400" dirty="0"/>
              <a:t>delle innovazioni </a:t>
            </a:r>
            <a:r>
              <a:rPr lang="it-IT" sz="2400" u="sng" dirty="0"/>
              <a:t>utili</a:t>
            </a:r>
            <a:r>
              <a:rPr lang="it-IT" sz="2400" dirty="0"/>
              <a:t> a rispondere alle esigenze</a:t>
            </a:r>
          </a:p>
          <a:p>
            <a:endParaRPr lang="it-IT" dirty="0"/>
          </a:p>
        </p:txBody>
      </p:sp>
      <p:pic>
        <p:nvPicPr>
          <p:cNvPr id="3074" name="Picture 2" descr="C:\Users\vagnozzi\Pictures\foto terre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12406"/>
            <a:ext cx="2808312" cy="156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gnozzi\Pictures\subirrigazione-netafim-su-mais-fonte-netafi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9" y="2132856"/>
            <a:ext cx="3168352" cy="20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6" y="3933056"/>
            <a:ext cx="3112746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4372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97549" y="47509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1400" dirty="0">
              <a:solidFill>
                <a:schemeClr val="tx2"/>
              </a:solidFill>
              <a:latin typeface="GillSansMT-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324544" y="-289734"/>
            <a:ext cx="720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67731" y="6101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61422"/>
            <a:ext cx="5472608" cy="749116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dibattito europeo e nazionale… </a:t>
            </a:r>
            <a:b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elementi qualificanti di un GO</a:t>
            </a:r>
            <a:endParaRPr lang="it-IT" sz="2800" dirty="0">
              <a:solidFill>
                <a:schemeClr val="bg1"/>
              </a:solidFill>
            </a:endParaRPr>
          </a:p>
        </p:txBody>
      </p:sp>
      <p:pic>
        <p:nvPicPr>
          <p:cNvPr id="1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419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contenuto 6"/>
          <p:cNvSpPr>
            <a:spLocks noGrp="1"/>
          </p:cNvSpPr>
          <p:nvPr>
            <p:ph sz="half" idx="2"/>
          </p:nvPr>
        </p:nvSpPr>
        <p:spPr>
          <a:xfrm>
            <a:off x="3779912" y="1196752"/>
            <a:ext cx="5256584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Modalità </a:t>
            </a:r>
            <a:r>
              <a:rPr lang="it-IT" sz="2400" u="sng" dirty="0" smtClean="0"/>
              <a:t>interattive</a:t>
            </a:r>
            <a:r>
              <a:rPr lang="it-IT" sz="2400" dirty="0" smtClean="0"/>
              <a:t> di collaborazione</a:t>
            </a: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</a:t>
            </a:r>
          </a:p>
          <a:p>
            <a:pPr marL="0" indent="0">
              <a:buNone/>
            </a:pPr>
            <a:r>
              <a:rPr lang="it-IT" sz="2400" dirty="0"/>
              <a:t> </a:t>
            </a:r>
            <a:r>
              <a:rPr lang="it-IT" sz="2400" dirty="0" smtClean="0"/>
              <a:t>       «…</a:t>
            </a:r>
            <a:r>
              <a:rPr lang="it-IT" sz="2400" dirty="0" err="1" smtClean="0"/>
              <a:t>tailor</a:t>
            </a:r>
            <a:r>
              <a:rPr lang="it-IT" sz="2400" dirty="0" smtClean="0"/>
              <a:t> made…»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0" y="284045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075" lvl="0" indent="0">
              <a:buNone/>
            </a:pPr>
            <a:r>
              <a:rPr lang="it-IT" sz="2400" dirty="0"/>
              <a:t>Implementazione di processi di </a:t>
            </a:r>
            <a:r>
              <a:rPr lang="it-IT" sz="2400" u="sng" dirty="0"/>
              <a:t>adozione delle innovazioni </a:t>
            </a:r>
            <a:r>
              <a:rPr lang="it-IT" sz="2400" dirty="0"/>
              <a:t>e non solo di informazione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28" y="2688415"/>
            <a:ext cx="4038600" cy="205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6" y="4040787"/>
            <a:ext cx="3394348" cy="226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7019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97549" y="47509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1400" dirty="0">
              <a:solidFill>
                <a:schemeClr val="tx2"/>
              </a:solidFill>
              <a:latin typeface="GillSansMT-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324544" y="-289734"/>
            <a:ext cx="720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67731" y="6101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395536" y="1231960"/>
            <a:ext cx="7970771" cy="719713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006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Quale contesto favorevole…..</a:t>
            </a:r>
            <a:endParaRPr lang="it-IT" sz="2800" dirty="0">
              <a:solidFill>
                <a:srgbClr val="0067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251520" y="2132856"/>
            <a:ext cx="8435280" cy="399330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/>
              <a:t>che chiarisca le scelte di fondo e le regole (quali priorità, criteri di selezione)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3600" dirty="0"/>
              <a:t>Ampia circolazione di </a:t>
            </a:r>
            <a:r>
              <a:rPr lang="it-IT" sz="3600" dirty="0">
                <a:solidFill>
                  <a:srgbClr val="006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informazioni qualificate</a:t>
            </a:r>
            <a:r>
              <a:rPr lang="it-IT" sz="3600" dirty="0">
                <a:solidFill>
                  <a:srgbClr val="0067B4"/>
                </a:solidFill>
              </a:rPr>
              <a:t> </a:t>
            </a:r>
            <a:r>
              <a:rPr lang="it-IT" sz="3600" dirty="0"/>
              <a:t>(che cosa per chi)</a:t>
            </a:r>
          </a:p>
          <a:p>
            <a:pPr>
              <a:buFont typeface="Wingdings" panose="05000000000000000000" pitchFamily="2" charset="2"/>
              <a:buChar char="§"/>
            </a:pPr>
            <a:endParaRPr lang="it-IT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3600" dirty="0"/>
              <a:t>Animazione e stimolo alla creazione di </a:t>
            </a:r>
            <a:r>
              <a:rPr lang="it-IT" sz="36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relazioni</a:t>
            </a:r>
            <a:r>
              <a:rPr lang="it-IT" sz="3600" dirty="0">
                <a:solidFill>
                  <a:srgbClr val="006600"/>
                </a:solidFill>
              </a:rPr>
              <a:t> </a:t>
            </a:r>
            <a:r>
              <a:rPr lang="it-IT" sz="3600" dirty="0"/>
              <a:t>(occasioni di incontro e </a:t>
            </a:r>
            <a:r>
              <a:rPr lang="it-IT" sz="3600" dirty="0" smtClean="0"/>
              <a:t>confronto, </a:t>
            </a:r>
            <a:r>
              <a:rPr lang="it-IT" sz="3600" dirty="0" err="1" smtClean="0"/>
              <a:t>innovation</a:t>
            </a:r>
            <a:r>
              <a:rPr lang="it-IT" sz="3600" dirty="0" smtClean="0"/>
              <a:t> </a:t>
            </a:r>
            <a:r>
              <a:rPr lang="it-IT" sz="3600" dirty="0" err="1" smtClean="0"/>
              <a:t>brokering</a:t>
            </a:r>
            <a:r>
              <a:rPr lang="it-IT" sz="3600" dirty="0" smtClean="0"/>
              <a:t>)</a:t>
            </a:r>
            <a:endParaRPr lang="it-IT" sz="3600" dirty="0"/>
          </a:p>
          <a:p>
            <a:pPr>
              <a:buFont typeface="Wingdings" panose="05000000000000000000" pitchFamily="2" charset="2"/>
              <a:buChar char="§"/>
            </a:pPr>
            <a:endParaRPr lang="it-IT" sz="36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Concorrenza</a:t>
            </a:r>
            <a:r>
              <a:rPr lang="it-IT" sz="3600" dirty="0"/>
              <a:t> fra i partecipanti basata sul come e non sul cosa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019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97549" y="47509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1400" dirty="0">
              <a:solidFill>
                <a:schemeClr val="tx2"/>
              </a:solidFill>
              <a:latin typeface="GillSansMT-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324544" y="-289734"/>
            <a:ext cx="720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67731" y="6101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007604" y="1772816"/>
            <a:ext cx="687676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3200" b="1" dirty="0" smtClean="0"/>
          </a:p>
          <a:p>
            <a:pPr algn="ctr"/>
            <a:r>
              <a:rPr lang="it-IT" sz="3600" b="1" dirty="0" smtClean="0"/>
              <a:t>Grazie </a:t>
            </a:r>
            <a:r>
              <a:rPr lang="it-IT" sz="3600" b="1" dirty="0"/>
              <a:t>per l’attenzione</a:t>
            </a:r>
          </a:p>
          <a:p>
            <a:pPr algn="ctr"/>
            <a:endParaRPr lang="it-IT" sz="3200" b="1" dirty="0" smtClean="0">
              <a:hlinkClick r:id="rId3"/>
            </a:endParaRPr>
          </a:p>
          <a:p>
            <a:pPr algn="ctr"/>
            <a:endParaRPr lang="it-IT" sz="3200" b="1" dirty="0">
              <a:hlinkClick r:id="rId3"/>
            </a:endParaRPr>
          </a:p>
          <a:p>
            <a:pPr algn="ctr"/>
            <a:r>
              <a:rPr lang="it-IT" sz="3200" b="1" dirty="0">
                <a:hlinkClick r:id="rId3"/>
              </a:rPr>
              <a:t>http://www.reterurale.it/innovazione</a:t>
            </a:r>
            <a:endParaRPr lang="it-IT" sz="32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65" y="4388917"/>
            <a:ext cx="4608512" cy="164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7019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97549" y="47509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1400" dirty="0">
              <a:solidFill>
                <a:schemeClr val="tx2"/>
              </a:solidFill>
              <a:latin typeface="GillSansMT-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324544" y="-289734"/>
            <a:ext cx="720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67731" y="6101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66510" y="1340768"/>
            <a:ext cx="8969023" cy="792089"/>
          </a:xfrm>
        </p:spPr>
        <p:txBody>
          <a:bodyPr>
            <a:noAutofit/>
          </a:bodyPr>
          <a:lstStyle/>
          <a:p>
            <a:pPr algn="l"/>
            <a:r>
              <a:rPr lang="it-IT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Europa 2020: crescita intelligente, crescita sostenibile,</a:t>
            </a:r>
            <a:br>
              <a:rPr lang="it-IT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crescita inclusiva</a:t>
            </a:r>
            <a:br>
              <a:rPr lang="it-IT" sz="3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3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932" y="2204864"/>
            <a:ext cx="9140068" cy="46085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it-IT" sz="3800" dirty="0" smtClean="0"/>
          </a:p>
          <a:p>
            <a:pPr marL="0" indent="0" algn="ctr">
              <a:buNone/>
            </a:pPr>
            <a:r>
              <a:rPr lang="it-IT" sz="5900" dirty="0" smtClean="0"/>
              <a:t>«Una </a:t>
            </a:r>
            <a:r>
              <a:rPr lang="it-IT" sz="5900" dirty="0"/>
              <a:t>crescita intelligente è quella che promuove la conoscenza e l'innovazione come motori della nostra futura </a:t>
            </a:r>
            <a:r>
              <a:rPr lang="it-IT" sz="5900" dirty="0" smtClean="0"/>
              <a:t>crescita»</a:t>
            </a:r>
          </a:p>
          <a:p>
            <a:pPr marL="0" indent="0" algn="ctr">
              <a:buNone/>
            </a:pPr>
            <a:r>
              <a:rPr lang="it-IT" sz="5900" dirty="0" smtClean="0"/>
              <a:t>..quindi….l’obiettivo…</a:t>
            </a:r>
          </a:p>
          <a:p>
            <a:pPr marL="0" indent="0" algn="ctr">
              <a:buNone/>
            </a:pPr>
            <a:r>
              <a:rPr lang="it-IT" sz="5900" dirty="0" smtClean="0"/>
              <a:t>3% del PIL europeo in investimenti per R&amp;S</a:t>
            </a:r>
          </a:p>
          <a:p>
            <a:pPr marL="0" indent="0">
              <a:buNone/>
            </a:pPr>
            <a:endParaRPr lang="it-IT" sz="5100" dirty="0" smtClean="0"/>
          </a:p>
          <a:p>
            <a:pPr marL="0" indent="0" algn="ctr">
              <a:buNone/>
            </a:pPr>
            <a:r>
              <a:rPr lang="it-IT" sz="6000" b="1" dirty="0" smtClean="0"/>
              <a:t>% </a:t>
            </a:r>
            <a:r>
              <a:rPr lang="it-IT" sz="6000" b="1" dirty="0"/>
              <a:t>del PIL </a:t>
            </a:r>
            <a:r>
              <a:rPr lang="it-IT" sz="6000" b="1" dirty="0" smtClean="0"/>
              <a:t>in R&amp;S (2011-2014)*</a:t>
            </a:r>
            <a:endParaRPr lang="it-IT" sz="6000" b="1" dirty="0"/>
          </a:p>
          <a:p>
            <a:pPr marL="0" indent="0" algn="ctr">
              <a:buNone/>
            </a:pPr>
            <a:r>
              <a:rPr lang="it-IT" sz="6000" dirty="0" smtClean="0"/>
              <a:t>Italia – 1,27</a:t>
            </a:r>
          </a:p>
          <a:p>
            <a:pPr marL="0" indent="0" algn="ctr">
              <a:buNone/>
            </a:pPr>
            <a:r>
              <a:rPr lang="it-IT" sz="6000" dirty="0" smtClean="0"/>
              <a:t>UE 15 – 2,06</a:t>
            </a:r>
          </a:p>
          <a:p>
            <a:pPr marL="0" indent="0" algn="ctr">
              <a:buNone/>
            </a:pPr>
            <a:r>
              <a:rPr lang="it-IT" sz="6000" dirty="0" smtClean="0"/>
              <a:t>UE 27 – 1,92</a:t>
            </a:r>
          </a:p>
          <a:p>
            <a:pPr marL="0" indent="0" algn="ctr">
              <a:buNone/>
            </a:pPr>
            <a:r>
              <a:rPr lang="it-IT" sz="6000" dirty="0" smtClean="0"/>
              <a:t>OCSE – 2,35</a:t>
            </a:r>
            <a:endParaRPr lang="it-IT" sz="6000" dirty="0"/>
          </a:p>
          <a:p>
            <a:pPr marL="0" indent="0">
              <a:buNone/>
            </a:pPr>
            <a:endParaRPr lang="it-IT" sz="2800" dirty="0" smtClean="0"/>
          </a:p>
          <a:p>
            <a:pPr marL="0" indent="0">
              <a:buNone/>
            </a:pPr>
            <a:r>
              <a:rPr lang="it-IT" dirty="0" smtClean="0"/>
              <a:t> * Fonte: Rapporto ANVUR  2016</a:t>
            </a:r>
            <a:endParaRPr lang="it-IT" dirty="0"/>
          </a:p>
        </p:txBody>
      </p:sp>
      <p:sp>
        <p:nvSpPr>
          <p:cNvPr id="7" name="Fumetto 3 6"/>
          <p:cNvSpPr/>
          <p:nvPr/>
        </p:nvSpPr>
        <p:spPr>
          <a:xfrm>
            <a:off x="4050514" y="425241"/>
            <a:ext cx="1440159" cy="8759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Noi siamo qui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97019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97549" y="47509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1400" dirty="0">
              <a:solidFill>
                <a:schemeClr val="tx2"/>
              </a:solidFill>
              <a:latin typeface="GillSansMT-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324544" y="-289734"/>
            <a:ext cx="720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67731" y="6101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7504" y="264264"/>
            <a:ext cx="8568952" cy="788472"/>
          </a:xfrm>
        </p:spPr>
        <p:txBody>
          <a:bodyPr>
            <a:normAutofit/>
          </a:bodyPr>
          <a:lstStyle/>
          <a:p>
            <a:pPr algn="l"/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L’iniziativa faro «Unione per l’innovazione»</a:t>
            </a:r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egnaposto testo 10"/>
          <p:cNvSpPr>
            <a:spLocks noGrp="1"/>
          </p:cNvSpPr>
          <p:nvPr>
            <p:ph type="body" idx="1"/>
          </p:nvPr>
        </p:nvSpPr>
        <p:spPr>
          <a:xfrm>
            <a:off x="3933" y="1700809"/>
            <a:ext cx="4352043" cy="576063"/>
          </a:xfrm>
        </p:spPr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Unione Europea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107504" y="2276872"/>
            <a:ext cx="4389884" cy="4104455"/>
          </a:xfrm>
        </p:spPr>
        <p:txBody>
          <a:bodyPr>
            <a:normAutofit/>
          </a:bodyPr>
          <a:lstStyle/>
          <a:p>
            <a:pPr marL="177800" indent="-177800">
              <a:lnSpc>
                <a:spcPct val="80000"/>
              </a:lnSpc>
            </a:pPr>
            <a:r>
              <a:rPr lang="it-IT" dirty="0"/>
              <a:t>completare lo spazio europeo della </a:t>
            </a:r>
            <a:r>
              <a:rPr lang="it-IT" dirty="0" smtClean="0"/>
              <a:t>ricerca</a:t>
            </a:r>
            <a:endParaRPr lang="it-IT" dirty="0"/>
          </a:p>
          <a:p>
            <a:pPr marL="177800" indent="-177800">
              <a:lnSpc>
                <a:spcPct val="80000"/>
              </a:lnSpc>
            </a:pPr>
            <a:r>
              <a:rPr lang="it-IT" dirty="0"/>
              <a:t>migliorare il contesto generale per l'innovazione nelle imprese</a:t>
            </a:r>
          </a:p>
          <a:p>
            <a:pPr marL="177800" indent="-177800">
              <a:lnSpc>
                <a:spcPct val="80000"/>
              </a:lnSpc>
            </a:pPr>
            <a:r>
              <a:rPr lang="it-IT" dirty="0">
                <a:solidFill>
                  <a:srgbClr val="006600"/>
                </a:solidFill>
              </a:rPr>
              <a:t>lanciare </a:t>
            </a:r>
            <a:r>
              <a:rPr lang="it-IT" dirty="0" smtClean="0">
                <a:solidFill>
                  <a:srgbClr val="006600"/>
                </a:solidFill>
              </a:rPr>
              <a:t>«partenariati </a:t>
            </a:r>
            <a:r>
              <a:rPr lang="it-IT" dirty="0">
                <a:solidFill>
                  <a:srgbClr val="006600"/>
                </a:solidFill>
              </a:rPr>
              <a:t>europei per </a:t>
            </a:r>
            <a:r>
              <a:rPr lang="it-IT" dirty="0" smtClean="0">
                <a:solidFill>
                  <a:srgbClr val="006600"/>
                </a:solidFill>
              </a:rPr>
              <a:t>l'innovazione»</a:t>
            </a:r>
            <a:endParaRPr lang="it-IT" dirty="0">
              <a:solidFill>
                <a:srgbClr val="006600"/>
              </a:solidFill>
            </a:endParaRPr>
          </a:p>
          <a:p>
            <a:pPr marL="177800" indent="-177800">
              <a:lnSpc>
                <a:spcPct val="80000"/>
              </a:lnSpc>
            </a:pPr>
            <a:r>
              <a:rPr lang="it-IT" dirty="0"/>
              <a:t>potenziare e sviluppare ulteriormente il ruolo pro-innovazione degli strumenti dell'UE</a:t>
            </a:r>
          </a:p>
          <a:p>
            <a:pPr marL="177800" indent="-177800">
              <a:lnSpc>
                <a:spcPct val="80000"/>
              </a:lnSpc>
            </a:pPr>
            <a:r>
              <a:rPr lang="it-IT" dirty="0"/>
              <a:t>promuovere i partenariati per la conoscenza  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575933" y="1700809"/>
            <a:ext cx="4130777" cy="504055"/>
          </a:xfrm>
        </p:spPr>
        <p:txBody>
          <a:bodyPr/>
          <a:lstStyle/>
          <a:p>
            <a:pPr algn="ctr"/>
            <a:r>
              <a:rPr lang="it-IT" dirty="0" smtClean="0">
                <a:solidFill>
                  <a:srgbClr val="C00000"/>
                </a:solidFill>
              </a:rPr>
              <a:t>Stati membri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5" name="Segnaposto contenuto 14"/>
          <p:cNvSpPr>
            <a:spLocks noGrp="1"/>
          </p:cNvSpPr>
          <p:nvPr>
            <p:ph sz="quarter" idx="4"/>
          </p:nvPr>
        </p:nvSpPr>
        <p:spPr>
          <a:xfrm>
            <a:off x="4499992" y="2276873"/>
            <a:ext cx="4644008" cy="3849290"/>
          </a:xfrm>
        </p:spPr>
        <p:txBody>
          <a:bodyPr>
            <a:normAutofit fontScale="92500" lnSpcReduction="20000"/>
          </a:bodyPr>
          <a:lstStyle/>
          <a:p>
            <a:pPr marL="177800" indent="-177800"/>
            <a:r>
              <a:rPr lang="it-IT" dirty="0"/>
              <a:t>riformare i sistemi di R&amp;S e innovazione nazionali (e regionali</a:t>
            </a:r>
            <a:r>
              <a:rPr lang="it-IT" dirty="0" smtClean="0"/>
              <a:t>)</a:t>
            </a:r>
          </a:p>
          <a:p>
            <a:pPr marL="177800" indent="-177800"/>
            <a:r>
              <a:rPr lang="it-IT" dirty="0"/>
              <a:t>assicurare un numero sufficiente di laureati in scienze, matematica e </a:t>
            </a:r>
            <a:r>
              <a:rPr lang="it-IT" dirty="0" smtClean="0"/>
              <a:t>ingegneria</a:t>
            </a:r>
          </a:p>
          <a:p>
            <a:pPr marL="177800" indent="-177800"/>
            <a:r>
              <a:rPr lang="it-IT" dirty="0"/>
              <a:t>imperniare i programmi scolastici su creatività, innovazione e </a:t>
            </a:r>
            <a:r>
              <a:rPr lang="it-IT" dirty="0" smtClean="0"/>
              <a:t>imprenditoria</a:t>
            </a:r>
          </a:p>
          <a:p>
            <a:pPr marL="177800" indent="-177800"/>
            <a:r>
              <a:rPr lang="it-IT" dirty="0"/>
              <a:t>conferire carattere prioritario alla spesa per la </a:t>
            </a:r>
            <a:r>
              <a:rPr lang="it-IT" dirty="0" smtClean="0"/>
              <a:t>conoscenza e </a:t>
            </a:r>
            <a:r>
              <a:rPr lang="it-IT" dirty="0"/>
              <a:t>promuovere maggiori investimenti privati nella R&amp;S </a:t>
            </a:r>
          </a:p>
        </p:txBody>
      </p:sp>
    </p:spTree>
    <p:extLst>
      <p:ext uri="{BB962C8B-B14F-4D97-AF65-F5344CB8AC3E}">
        <p14:creationId xmlns:p14="http://schemas.microsoft.com/office/powerpoint/2010/main" val="6497019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97549" y="47509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1400" dirty="0">
              <a:solidFill>
                <a:schemeClr val="tx2"/>
              </a:solidFill>
              <a:latin typeface="GillSansMT-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324544" y="-289734"/>
            <a:ext cx="720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67731" y="6101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496" y="0"/>
            <a:ext cx="8136904" cy="1268760"/>
          </a:xfrm>
        </p:spPr>
        <p:txBody>
          <a:bodyPr>
            <a:normAutofit fontScale="90000"/>
          </a:bodyPr>
          <a:lstStyle/>
          <a:p>
            <a:pPr algn="l"/>
            <a:r>
              <a:rPr lang="it-IT" sz="2800" dirty="0" smtClean="0">
                <a:solidFill>
                  <a:srgbClr val="006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sz="2800" dirty="0" smtClean="0">
                <a:solidFill>
                  <a:srgbClr val="0067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PEI per la produttività e la sostenibilità dell’agricoltura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(reg 1305/2013 – art. 55)</a:t>
            </a:r>
            <a:r>
              <a:rPr lang="it-IT" sz="2800" dirty="0">
                <a:solidFill>
                  <a:schemeClr val="bg1"/>
                </a:solidFill>
                <a:latin typeface="+mn-lt"/>
              </a:rPr>
              <a:t/>
            </a:r>
            <a:br>
              <a:rPr lang="it-IT" sz="2800" dirty="0">
                <a:solidFill>
                  <a:schemeClr val="bg1"/>
                </a:solidFill>
                <a:latin typeface="+mn-lt"/>
              </a:rPr>
            </a:br>
            <a:endParaRPr lang="it-IT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1" y="1484784"/>
            <a:ext cx="8964488" cy="51845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it-IT" sz="3800" u="sng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3800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</a:t>
            </a:r>
            <a:r>
              <a:rPr lang="it-IT" sz="3800" dirty="0">
                <a:solidFill>
                  <a:srgbClr val="006600"/>
                </a:solidFill>
              </a:rPr>
              <a:t>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3800" dirty="0" smtClean="0"/>
              <a:t>promuovere </a:t>
            </a:r>
            <a:r>
              <a:rPr lang="it-IT" sz="3800" dirty="0"/>
              <a:t>un </a:t>
            </a:r>
            <a:r>
              <a:rPr lang="it-IT" sz="3800" u="sng" dirty="0"/>
              <a:t>settore agricolo efficiente, </a:t>
            </a:r>
            <a:r>
              <a:rPr lang="it-IT" sz="3800" dirty="0"/>
              <a:t>produttivo e a basso impatto,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3800" dirty="0" smtClean="0"/>
              <a:t>contribuire </a:t>
            </a:r>
            <a:r>
              <a:rPr lang="it-IT" sz="3800" dirty="0"/>
              <a:t>a fornire una </a:t>
            </a:r>
            <a:r>
              <a:rPr lang="it-IT" sz="3800" u="sng" dirty="0"/>
              <a:t>costante fornitura </a:t>
            </a:r>
            <a:r>
              <a:rPr lang="it-IT" sz="3800" dirty="0"/>
              <a:t>di alimenti, mangimi e biomateriali,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3800" dirty="0" smtClean="0"/>
              <a:t>promuovere </a:t>
            </a:r>
            <a:r>
              <a:rPr lang="it-IT" sz="3800" dirty="0"/>
              <a:t>processi che preservano l’</a:t>
            </a:r>
            <a:r>
              <a:rPr lang="it-IT" sz="3800" u="sng" dirty="0"/>
              <a:t>ambiente </a:t>
            </a:r>
            <a:r>
              <a:rPr lang="it-IT" sz="3800" dirty="0"/>
              <a:t>e adattano e mitigano il </a:t>
            </a:r>
            <a:r>
              <a:rPr lang="it-IT" sz="3800" u="sng" dirty="0"/>
              <a:t>clima</a:t>
            </a:r>
            <a:r>
              <a:rPr lang="it-IT" sz="3800" dirty="0"/>
              <a:t>,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it-IT" sz="3800" u="sng" dirty="0" smtClean="0"/>
              <a:t>costruire </a:t>
            </a:r>
            <a:r>
              <a:rPr lang="it-IT" sz="3800" u="sng" dirty="0"/>
              <a:t>rapp</a:t>
            </a:r>
            <a:r>
              <a:rPr lang="it-IT" sz="3800" dirty="0"/>
              <a:t>orti fra ricerca, conoscenza,  tecnologia e imprese e servizi di consulenza</a:t>
            </a:r>
          </a:p>
          <a:p>
            <a:pPr>
              <a:buNone/>
            </a:pPr>
            <a:r>
              <a:rPr lang="it-IT" sz="3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Come: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3800" u="sng" dirty="0" smtClean="0"/>
              <a:t>collegare</a:t>
            </a:r>
            <a:r>
              <a:rPr lang="it-IT" sz="3800" dirty="0" smtClean="0"/>
              <a:t> </a:t>
            </a:r>
            <a:r>
              <a:rPr lang="it-IT" sz="3800" dirty="0"/>
              <a:t>ricerca e pratica agricola incoraggiando anche l’uso delle misure sull’innovazione,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3800" dirty="0"/>
              <a:t>promuovere una più rapida e più </a:t>
            </a:r>
            <a:r>
              <a:rPr lang="it-IT" sz="3800" u="sng" dirty="0"/>
              <a:t>ampia diffusione </a:t>
            </a:r>
            <a:r>
              <a:rPr lang="it-IT" sz="3800" dirty="0"/>
              <a:t>delle innovazioni nella pratica,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it-IT" sz="3800" dirty="0"/>
              <a:t>informare la comunità scientifica delle </a:t>
            </a:r>
            <a:r>
              <a:rPr lang="it-IT" sz="3800" u="sng" dirty="0"/>
              <a:t>necessità delle imprese agricole</a:t>
            </a:r>
            <a:r>
              <a:rPr lang="it-IT" sz="3800" dirty="0"/>
              <a:t>.</a:t>
            </a:r>
          </a:p>
          <a:p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259632" y="2132856"/>
            <a:ext cx="47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287637" y="2852936"/>
            <a:ext cx="473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2800" dirty="0">
              <a:solidFill>
                <a:schemeClr val="tx2"/>
              </a:solidFill>
            </a:endParaRPr>
          </a:p>
        </p:txBody>
      </p:sp>
      <p:sp>
        <p:nvSpPr>
          <p:cNvPr id="7" name="Fumetto 3 6"/>
          <p:cNvSpPr/>
          <p:nvPr/>
        </p:nvSpPr>
        <p:spPr>
          <a:xfrm>
            <a:off x="3627677" y="1196752"/>
            <a:ext cx="1656184" cy="8286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Aspetti di contenuto</a:t>
            </a:r>
            <a:endParaRPr lang="it-IT" dirty="0"/>
          </a:p>
        </p:txBody>
      </p:sp>
      <p:sp>
        <p:nvSpPr>
          <p:cNvPr id="8" name="Fumetto 3 7"/>
          <p:cNvSpPr/>
          <p:nvPr/>
        </p:nvSpPr>
        <p:spPr>
          <a:xfrm>
            <a:off x="3131840" y="3743589"/>
            <a:ext cx="1804133" cy="9006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Elementi di metodo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97019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97549" y="47509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1400" dirty="0">
              <a:solidFill>
                <a:schemeClr val="tx2"/>
              </a:solidFill>
              <a:latin typeface="GillSansMT-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324544" y="-289734"/>
            <a:ext cx="720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67731" y="6101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340768"/>
            <a:ext cx="87849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u="sng" dirty="0" smtClean="0"/>
              <a:t>Il PEI AGRI quindi è uno strumento per l’adozione e la diffusione dell’innovazione</a:t>
            </a:r>
          </a:p>
          <a:p>
            <a:endParaRPr lang="it-IT" dirty="0"/>
          </a:p>
          <a:p>
            <a:r>
              <a:rPr lang="it-IT" sz="2400" dirty="0" smtClean="0">
                <a:solidFill>
                  <a:srgbClr val="C00000"/>
                </a:solidFill>
              </a:rPr>
              <a:t>Adozione</a:t>
            </a:r>
            <a:r>
              <a:rPr lang="it-IT" sz="2400" dirty="0" smtClean="0"/>
              <a:t>: previsto il supporto alle imprese e l’emersione dei bisogni</a:t>
            </a:r>
          </a:p>
          <a:p>
            <a:endParaRPr lang="it-IT" sz="2400" dirty="0" smtClean="0"/>
          </a:p>
          <a:p>
            <a:r>
              <a:rPr lang="it-IT" sz="2400" dirty="0" smtClean="0">
                <a:solidFill>
                  <a:srgbClr val="0067B4"/>
                </a:solidFill>
              </a:rPr>
              <a:t>Diffusione</a:t>
            </a:r>
            <a:r>
              <a:rPr lang="it-IT" sz="2400" dirty="0" smtClean="0"/>
              <a:t>:  sottolineata la necessità di un coinvolgimento esteso delle imprese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411760" y="4007447"/>
            <a:ext cx="61926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..ma è utile?</a:t>
            </a:r>
          </a:p>
          <a:p>
            <a:endParaRPr lang="it-IT" sz="2000" dirty="0"/>
          </a:p>
          <a:p>
            <a:r>
              <a:rPr lang="it-IT" sz="2000" dirty="0" smtClean="0"/>
              <a:t>RICA 2015 </a:t>
            </a:r>
          </a:p>
          <a:p>
            <a:r>
              <a:rPr lang="it-IT" sz="2000" dirty="0"/>
              <a:t>I</a:t>
            </a:r>
            <a:r>
              <a:rPr lang="it-IT" sz="2000" dirty="0" smtClean="0"/>
              <a:t>l </a:t>
            </a:r>
            <a:r>
              <a:rPr lang="it-IT" sz="2000" b="1" dirty="0">
                <a:solidFill>
                  <a:srgbClr val="006600"/>
                </a:solidFill>
              </a:rPr>
              <a:t>71% delle </a:t>
            </a:r>
            <a:r>
              <a:rPr lang="it-IT" sz="2000" b="1" dirty="0" smtClean="0">
                <a:solidFill>
                  <a:srgbClr val="006600"/>
                </a:solidFill>
              </a:rPr>
              <a:t>aziende</a:t>
            </a:r>
            <a:r>
              <a:rPr lang="it-IT" sz="2000" dirty="0" smtClean="0">
                <a:solidFill>
                  <a:srgbClr val="006600"/>
                </a:solidFill>
              </a:rPr>
              <a:t> </a:t>
            </a:r>
            <a:r>
              <a:rPr lang="it-IT" sz="2000" dirty="0" smtClean="0"/>
              <a:t>con produzione standard superiore a 8.000 euro ha </a:t>
            </a:r>
            <a:r>
              <a:rPr lang="it-IT" sz="2000" dirty="0"/>
              <a:t>avuto un reddito netto  </a:t>
            </a:r>
            <a:r>
              <a:rPr lang="it-IT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</a:t>
            </a:r>
            <a:r>
              <a:rPr lang="it-IT" sz="2000" dirty="0"/>
              <a:t>  in grado di remunerare sufficientemente il costo del lavoro familiare (</a:t>
            </a:r>
            <a:r>
              <a:rPr lang="it-IT" sz="2000" dirty="0" err="1"/>
              <a:t>perchè</a:t>
            </a:r>
            <a:r>
              <a:rPr lang="it-IT" sz="2000" dirty="0"/>
              <a:t> pari </a:t>
            </a:r>
            <a:r>
              <a:rPr lang="it-IT" sz="2000" b="1" dirty="0">
                <a:solidFill>
                  <a:srgbClr val="006600"/>
                </a:solidFill>
              </a:rPr>
              <a:t>in media a circa 12.600 € all’anno</a:t>
            </a:r>
            <a:r>
              <a:rPr lang="it-IT" sz="2000" dirty="0"/>
              <a:t>). </a:t>
            </a:r>
            <a:endParaRPr lang="it-IT" sz="2000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97019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97549" y="47509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1400" dirty="0">
              <a:solidFill>
                <a:schemeClr val="tx2"/>
              </a:solidFill>
              <a:latin typeface="GillSansMT-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324544" y="-289734"/>
            <a:ext cx="720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67731" y="6101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D66EE61A-488E-4DCB-A697-7580B6233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1" y="1281561"/>
            <a:ext cx="6948264" cy="521119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347851" y="2060848"/>
            <a:ext cx="1796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supporto finanziario e di idee al PEI AGRI si realizza anche su </a:t>
            </a:r>
            <a:r>
              <a:rPr lang="it-IT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</a:t>
            </a:r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</a:t>
            </a:r>
            <a:endParaRPr lang="it-IT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53374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97549" y="47509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1400" dirty="0">
              <a:solidFill>
                <a:schemeClr val="tx2"/>
              </a:solidFill>
              <a:latin typeface="GillSansMT-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324544" y="-289734"/>
            <a:ext cx="720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968621" y="60565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4026" y="116632"/>
            <a:ext cx="8032435" cy="691045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PEI Agri e innovazione in Italia: </a:t>
            </a:r>
            <a:b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risorse finanziarie</a:t>
            </a:r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29888"/>
              </p:ext>
            </p:extLst>
          </p:nvPr>
        </p:nvGraphicFramePr>
        <p:xfrm>
          <a:off x="179512" y="1556792"/>
          <a:ext cx="6840760" cy="52023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04908"/>
                <a:gridCol w="1020850"/>
                <a:gridCol w="1218658"/>
                <a:gridCol w="1368152"/>
                <a:gridCol w="1728192"/>
              </a:tblGrid>
              <a:tr h="68650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Regione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Spesa pubblica totale programmata per innovazione (€)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Peso percentuale su totale Cooperazione (%)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Peso percentuale su spesa pubblica totale PSR (%)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ctr"/>
                </a:tc>
              </a:tr>
              <a:tr h="1775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16.1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16.2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Abruzzo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2.000.000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5.000.000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48,61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1,62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Basilicata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2.800.000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3.801.653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32,60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0,97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Bolzano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1.800.000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non attivata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100,00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0,49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Calabria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2.075.000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5.625.000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43,50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0,70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Campania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21.000.000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non attivata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38,18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1,14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93698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Emilia </a:t>
                      </a:r>
                      <a:r>
                        <a:rPr lang="it-IT" sz="1200" u="none" strike="noStrike" dirty="0" smtClean="0">
                          <a:effectLst/>
                        </a:rPr>
                        <a:t>Romagna*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 smtClean="0">
                          <a:effectLst/>
                        </a:rPr>
                        <a:t>40.000.000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10.000.000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 smtClean="0">
                          <a:effectLst/>
                        </a:rPr>
                        <a:t>79,10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 smtClean="0">
                          <a:effectLst/>
                        </a:rPr>
                        <a:t>4,20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Friuli V. Giulia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2.500.000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1.000.000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24,48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1,18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u="none" strike="noStrike" dirty="0">
                          <a:effectLst/>
                        </a:rPr>
                        <a:t>Lazio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effectLst/>
                        </a:rPr>
                        <a:t>3.283.811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>
                          <a:effectLst/>
                        </a:rPr>
                        <a:t>8.499.275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u="none" strike="noStrike" dirty="0">
                          <a:effectLst/>
                        </a:rPr>
                        <a:t>47,13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u="none" strike="noStrike" dirty="0">
                          <a:effectLst/>
                        </a:rPr>
                        <a:t>1,51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Liguria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2.240.000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3.360.000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47,40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1,79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Lombardia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9.750.000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56,52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0,84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Marche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11.000.000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2.500.000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50,75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2,51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Molise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4.000.000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2.000.000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54,55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2,85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Piemonte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12.900.000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2.950.000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45,09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1,45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Puglia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3.000.000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30.000.000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50,77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2,02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Sardegna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13.500.000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10.000.000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74,37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Sicilia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27.000.000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4.160.000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75,70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1,41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Toscana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</a:rPr>
                        <a:t>6.750.000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</a:rPr>
                        <a:t>15.750.000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</a:rPr>
                        <a:t>64,29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</a:rPr>
                        <a:t>2,34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Trento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4.000.000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non attivata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68,55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1,33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Umbria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6.000.000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12.000.000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26,35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2,05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Valle d'Aosta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u="none" strike="noStrike" dirty="0">
                          <a:effectLst/>
                        </a:rPr>
                        <a:t>non attivata</a:t>
                      </a:r>
                      <a:endParaRPr lang="it-IT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350.023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41,18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0,26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18387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Veneto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6.586.270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>
                          <a:effectLst/>
                        </a:rPr>
                        <a:t>13.079.778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u="none" strike="noStrike" dirty="0">
                          <a:effectLst/>
                        </a:rPr>
                        <a:t>70,67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1,66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  <a:tr h="21889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effectLst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</a:rPr>
                        <a:t>182.185.081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</a:rPr>
                        <a:t>130.075.729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 smtClean="0">
                          <a:effectLst/>
                        </a:rPr>
                        <a:t>53,01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smtClean="0">
                          <a:effectLst/>
                        </a:rPr>
                        <a:t>1,68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66" marR="7366" marT="7366" marB="0" anchor="b"/>
                </a:tc>
              </a:tr>
            </a:tbl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236296" y="1988840"/>
            <a:ext cx="1584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Trebuchet MS" panose="020B0603020202020204" pitchFamily="34" charset="0"/>
              </a:rPr>
              <a:t>Totale circa 312 MEURO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236296" y="2777693"/>
            <a:ext cx="1728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6600"/>
                </a:solidFill>
                <a:latin typeface="Trebuchet MS" panose="020B0603020202020204" pitchFamily="34" charset="0"/>
              </a:rPr>
              <a:t>L’importo complessivo è una stima per difetto considerando l’utilizzo del pacchetto di misure di alcune Regioni </a:t>
            </a: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583549"/>
              </p:ext>
            </p:extLst>
          </p:nvPr>
        </p:nvGraphicFramePr>
        <p:xfrm>
          <a:off x="7092280" y="6165304"/>
          <a:ext cx="2051720" cy="6286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764308"/>
                <a:gridCol w="287412"/>
              </a:tblGrid>
              <a:tr h="24827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it-IT" sz="1100" i="1" u="none" strike="noStrike" dirty="0">
                          <a:effectLst/>
                        </a:rPr>
                        <a:t>Fonte: Elaborazioni dai PSR e da indagine diretta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7876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i="1" u="none" strike="noStrike" dirty="0">
                          <a:effectLst/>
                        </a:rPr>
                        <a:t>* Attivata la Sottomisura 16.2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it-IT" i="1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06735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97549" y="47509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1400" dirty="0">
              <a:solidFill>
                <a:schemeClr val="tx2"/>
              </a:solidFill>
              <a:latin typeface="GillSansMT-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324544" y="-289734"/>
            <a:ext cx="720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67731" y="6101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35744" y="264264"/>
            <a:ext cx="7970771" cy="551890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Strumenti attuativi del PEI AGRI</a:t>
            </a:r>
            <a:endParaRPr lang="it-IT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323528" y="195671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Rete europea </a:t>
            </a:r>
            <a:r>
              <a:rPr lang="it-IT" sz="2800" b="1" dirty="0" smtClean="0">
                <a:solidFill>
                  <a:srgbClr val="C00000"/>
                </a:solidFill>
              </a:rPr>
              <a:t>(reg. UE 1305/2013 art</a:t>
            </a:r>
            <a:r>
              <a:rPr lang="it-IT" sz="2800" b="1" dirty="0">
                <a:solidFill>
                  <a:srgbClr val="C00000"/>
                </a:solidFill>
              </a:rPr>
              <a:t>. 53)</a:t>
            </a:r>
          </a:p>
          <a:p>
            <a:pPr indent="12700">
              <a:buFont typeface="+mj-lt"/>
              <a:buAutoNum type="alphaLcParenR"/>
            </a:pPr>
            <a:r>
              <a:rPr lang="it-IT" sz="2800" dirty="0"/>
              <a:t> favorire gli scambi di esperienze e di buone pratiche; </a:t>
            </a:r>
          </a:p>
          <a:p>
            <a:pPr indent="12700">
              <a:buFont typeface="+mj-lt"/>
              <a:buAutoNum type="alphaLcParenR"/>
            </a:pPr>
            <a:r>
              <a:rPr lang="it-IT" sz="2800" dirty="0"/>
              <a:t> stabilire un dialogo tra gli agricoltori e la comunità della ricerca e favorire la partecipazione di tutti i portatori d'interesse al processo di scambio delle conoscenze.</a:t>
            </a:r>
            <a:endParaRPr lang="it-IT" sz="2800" b="1" dirty="0">
              <a:solidFill>
                <a:srgbClr val="FF0000"/>
              </a:solidFill>
            </a:endParaRPr>
          </a:p>
          <a:p>
            <a:r>
              <a:rPr lang="it-IT" sz="2800" b="1" dirty="0">
                <a:solidFill>
                  <a:srgbClr val="C00000"/>
                </a:solidFill>
              </a:rPr>
              <a:t>Gruppi Operativi </a:t>
            </a:r>
            <a:r>
              <a:rPr lang="it-IT" sz="2800" b="1" dirty="0" smtClean="0">
                <a:solidFill>
                  <a:srgbClr val="C00000"/>
                </a:solidFill>
              </a:rPr>
              <a:t>(</a:t>
            </a:r>
            <a:r>
              <a:rPr lang="it-IT" sz="2800" b="1" dirty="0">
                <a:solidFill>
                  <a:srgbClr val="C00000"/>
                </a:solidFill>
              </a:rPr>
              <a:t>reg. UE 1305/2013 </a:t>
            </a:r>
            <a:r>
              <a:rPr lang="it-IT" sz="2800" b="1" dirty="0" smtClean="0">
                <a:solidFill>
                  <a:srgbClr val="C00000"/>
                </a:solidFill>
              </a:rPr>
              <a:t>artt</a:t>
            </a:r>
            <a:r>
              <a:rPr lang="it-IT" sz="2800" b="1" dirty="0">
                <a:solidFill>
                  <a:srgbClr val="C00000"/>
                </a:solidFill>
              </a:rPr>
              <a:t>. 56 e 57)</a:t>
            </a:r>
          </a:p>
          <a:p>
            <a:pPr marL="355600" indent="0">
              <a:buNone/>
            </a:pPr>
            <a:r>
              <a:rPr lang="it-IT" sz="2800" dirty="0"/>
              <a:t>Sono costituiti da soggetti interessati come agricoltori, ricercatori, consulenti e imprenditori del settore agroalimentare, pertinenti ai fini del conseguimento degli obiettivi del PEI</a:t>
            </a:r>
            <a:r>
              <a:rPr lang="it-IT" sz="2800" b="1" dirty="0">
                <a:solidFill>
                  <a:srgbClr val="FF0000"/>
                </a:solidFill>
              </a:rPr>
              <a:t/>
            </a:r>
            <a:br>
              <a:rPr lang="it-IT" sz="2800" b="1" dirty="0">
                <a:solidFill>
                  <a:srgbClr val="FF0000"/>
                </a:solidFill>
              </a:rPr>
            </a:br>
            <a:endParaRPr lang="it-IT" sz="2800" b="1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06735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697549" y="47509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it-IT" sz="1400" dirty="0">
              <a:solidFill>
                <a:schemeClr val="tx2"/>
              </a:solidFill>
              <a:latin typeface="GillSansMT-Bold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324544" y="-289734"/>
            <a:ext cx="720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67731" y="61016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344" y="548680"/>
            <a:ext cx="7992888" cy="476101"/>
          </a:xfrm>
        </p:spPr>
        <p:txBody>
          <a:bodyPr>
            <a:no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PEI 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AGRI </a:t>
            </a:r>
            <a:r>
              <a:rPr lang="it-IT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Europa: qualche </a:t>
            </a:r>
            <a:r>
              <a:rPr lang="it-IT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cifra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871284" cy="505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148064" y="2060848"/>
            <a:ext cx="2485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Spesa programmata</a:t>
            </a:r>
            <a:r>
              <a:rPr lang="it-IT" b="1" dirty="0">
                <a:solidFill>
                  <a:srgbClr val="C00000"/>
                </a:solidFill>
                <a:latin typeface="Trebuchet MS" panose="020B0603020202020204" pitchFamily="34" charset="0"/>
              </a:rPr>
              <a:t>: 160 Miliardi di euro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339752" y="2496646"/>
            <a:ext cx="25718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18"/>
            </a:pPr>
            <a:r>
              <a:rPr lang="it-IT" b="1" dirty="0">
                <a:solidFill>
                  <a:srgbClr val="C00000"/>
                </a:solidFill>
                <a:latin typeface="Trebuchet MS" panose="020B0603020202020204" pitchFamily="34" charset="0"/>
              </a:rPr>
              <a:t> Programmi sviluppo rurale</a:t>
            </a:r>
          </a:p>
          <a:p>
            <a:r>
              <a:rPr lang="it-IT" sz="1400" b="1" dirty="0">
                <a:solidFill>
                  <a:srgbClr val="C00000"/>
                </a:solidFill>
                <a:latin typeface="Trebuchet MS" panose="020B0603020202020204" pitchFamily="34" charset="0"/>
              </a:rPr>
              <a:t>(no Estonia e Lussemburgo)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580290" y="3429000"/>
            <a:ext cx="193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rebuchet MS" panose="020B0603020202020204" pitchFamily="34" charset="0"/>
              </a:rPr>
              <a:t>3200 GO attesi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97" y="4005064"/>
            <a:ext cx="3889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1385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CREA</Template>
  <TotalTime>3295</TotalTime>
  <Words>818</Words>
  <Application>Microsoft Office PowerPoint</Application>
  <PresentationFormat>Presentazione su schermo (4:3)</PresentationFormat>
  <Paragraphs>222</Paragraphs>
  <Slides>13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GillSansMT-Bold</vt:lpstr>
      <vt:lpstr>Times New Roman</vt:lpstr>
      <vt:lpstr>Trebuchet MS</vt:lpstr>
      <vt:lpstr>Wingdings</vt:lpstr>
      <vt:lpstr>crea2</vt:lpstr>
      <vt:lpstr>Le politiche di innovazione  dell’Unione Europea Anna Vagnozzi CREA</vt:lpstr>
      <vt:lpstr>Europa 2020: crescita intelligente, crescita sostenibile, crescita inclusiva  </vt:lpstr>
      <vt:lpstr>L’iniziativa faro «Unione per l’innovazione»</vt:lpstr>
      <vt:lpstr> PEI per la produttività e la sostenibilità dell’agricoltura (reg 1305/2013 – art. 55) </vt:lpstr>
      <vt:lpstr>Presentazione standard di PowerPoint</vt:lpstr>
      <vt:lpstr>Presentazione standard di PowerPoint</vt:lpstr>
      <vt:lpstr>PEI Agri e innovazione in Italia:  risorse finanziarie</vt:lpstr>
      <vt:lpstr>Strumenti attuativi del PEI AGRI</vt:lpstr>
      <vt:lpstr>Il PEI AGRI in Europa: qualche cifra</vt:lpstr>
      <vt:lpstr>Dal dibattito europeo e nazionale…  elementi qualificanti di un GO</vt:lpstr>
      <vt:lpstr>Dal dibattito europeo e nazionale…  elementi qualificanti di un GO</vt:lpstr>
      <vt:lpstr>Quale contesto favorevole…..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Formazione ed Informazione  Lavoratori</dc:title>
  <dc:creator>Fem</dc:creator>
  <cp:lastModifiedBy>Martina Pirani</cp:lastModifiedBy>
  <cp:revision>269</cp:revision>
  <cp:lastPrinted>2017-07-06T13:20:55Z</cp:lastPrinted>
  <dcterms:created xsi:type="dcterms:W3CDTF">2013-04-26T20:01:44Z</dcterms:created>
  <dcterms:modified xsi:type="dcterms:W3CDTF">2017-11-07T11:08:37Z</dcterms:modified>
</cp:coreProperties>
</file>