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77" r:id="rId2"/>
    <p:sldId id="306" r:id="rId3"/>
    <p:sldId id="314" r:id="rId4"/>
    <p:sldId id="313" r:id="rId5"/>
    <p:sldId id="311" r:id="rId6"/>
    <p:sldId id="303" r:id="rId7"/>
    <p:sldId id="307" r:id="rId8"/>
    <p:sldId id="312" r:id="rId9"/>
    <p:sldId id="315" r:id="rId10"/>
    <p:sldId id="316" r:id="rId11"/>
    <p:sldId id="318" r:id="rId12"/>
    <p:sldId id="326" r:id="rId13"/>
    <p:sldId id="327" r:id="rId14"/>
    <p:sldId id="320" r:id="rId15"/>
    <p:sldId id="325" r:id="rId16"/>
    <p:sldId id="329" r:id="rId17"/>
    <p:sldId id="330" r:id="rId18"/>
    <p:sldId id="322" r:id="rId19"/>
    <p:sldId id="331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52CCADAB-DE68-48EE-81B5-834538AABD3C}">
          <p14:sldIdLst>
            <p14:sldId id="277"/>
            <p14:sldId id="306"/>
            <p14:sldId id="314"/>
          </p14:sldIdLst>
        </p14:section>
        <p14:section name="Sezione senza titolo" id="{1BF31574-5BCE-4531-BFBF-7FB4AF1AA6C9}">
          <p14:sldIdLst>
            <p14:sldId id="313"/>
            <p14:sldId id="311"/>
            <p14:sldId id="303"/>
            <p14:sldId id="307"/>
            <p14:sldId id="312"/>
            <p14:sldId id="315"/>
            <p14:sldId id="316"/>
            <p14:sldId id="318"/>
            <p14:sldId id="326"/>
            <p14:sldId id="327"/>
            <p14:sldId id="320"/>
            <p14:sldId id="325"/>
            <p14:sldId id="329"/>
            <p14:sldId id="330"/>
            <p14:sldId id="322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800000"/>
    <a:srgbClr val="F7CA54"/>
    <a:srgbClr val="800080"/>
    <a:srgbClr val="496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69176" autoAdjust="0"/>
  </p:normalViewPr>
  <p:slideViewPr>
    <p:cSldViewPr>
      <p:cViewPr varScale="1">
        <p:scale>
          <a:sx n="69" d="100"/>
          <a:sy n="69" d="100"/>
        </p:scale>
        <p:origin x="45" y="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43B51-BE5B-484F-BAF9-5055AEC85520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ADECB-9BDF-4C50-8E7E-DEFC59C5432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9C1406-5195-4575-96FC-4CDC700B8F16}" type="slidenum">
              <a:rPr lang="it-IT" smtClean="0"/>
              <a:t>2</a:t>
            </a:fld>
            <a:endParaRPr lang="it-IT"/>
          </a:p>
        </p:txBody>
      </p:sp>
      <p:sp>
        <p:nvSpPr>
          <p:cNvPr id="5" name="Segnaposto intestazion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619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5411F3-739F-443C-B174-181DB6A91396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025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8F00AA4-3277-4472-8288-C47AE3C06E35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010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852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333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66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57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66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96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67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399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88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1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80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DFF4-BE0F-4990-8B16-D783F9489F67}" type="datetimeFigureOut">
              <a:rPr lang="it-IT" smtClean="0"/>
              <a:pPr/>
              <a:t>30/10/2017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059E8-FA45-421F-A8EC-4245614FB8A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41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865712"/>
          </a:xfrm>
        </p:spPr>
        <p:txBody>
          <a:bodyPr>
            <a:normAutofit/>
          </a:bodyPr>
          <a:lstStyle/>
          <a:p>
            <a:r>
              <a:rPr lang="it-IT" sz="1600" dirty="0" smtClean="0">
                <a:solidFill>
                  <a:srgbClr val="002060"/>
                </a:solidFill>
                <a:latin typeface="Book Antiqua" pitchFamily="18" charset="0"/>
              </a:rPr>
              <a:t>Via Algero Rosi  46/48 -  53100 Siena</a:t>
            </a:r>
            <a:endParaRPr lang="it-IT" sz="16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635896" y="3861048"/>
            <a:ext cx="47525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it-IT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DISPOSITIVI AD  </a:t>
            </a:r>
            <a:r>
              <a:rPr lang="it-IT" sz="2200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ULTRASUONI</a:t>
            </a:r>
            <a:r>
              <a:rPr lang="it-IT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it-IT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PER</a:t>
            </a:r>
          </a:p>
          <a:p>
            <a:endParaRPr lang="it-IT" sz="16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it-IT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L’ALLONTANAMENTO </a:t>
            </a:r>
            <a:r>
              <a:rPr lang="it-IT" sz="1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</a:t>
            </a:r>
            <a:r>
              <a:rPr lang="it-IT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UNGULATI </a:t>
            </a:r>
          </a:p>
          <a:p>
            <a:endParaRPr lang="it-IT" sz="8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2893" y="1556792"/>
            <a:ext cx="4279900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 flipH="1">
            <a:off x="6588224" y="1609730"/>
            <a:ext cx="6480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980728"/>
            <a:ext cx="766781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06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348199"/>
            <a:ext cx="2016224" cy="1726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tangolo 4"/>
          <p:cNvSpPr/>
          <p:nvPr/>
        </p:nvSpPr>
        <p:spPr>
          <a:xfrm>
            <a:off x="5076056" y="4717592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cap="all" dirty="0" smtClean="0">
                <a:solidFill>
                  <a:srgbClr val="800000"/>
                </a:solidFill>
                <a:latin typeface="Libre Franklin"/>
              </a:rPr>
              <a:t>ERATA</a:t>
            </a:r>
            <a:endParaRPr lang="it-IT" sz="2400" b="1" cap="all" dirty="0">
              <a:solidFill>
                <a:srgbClr val="800000"/>
              </a:solidFill>
              <a:latin typeface="Libre Franklin"/>
            </a:endParaRPr>
          </a:p>
          <a:p>
            <a:r>
              <a:rPr lang="it-IT" dirty="0">
                <a:solidFill>
                  <a:srgbClr val="002060"/>
                </a:solidFill>
                <a:latin typeface="Libre Franklin"/>
              </a:rPr>
              <a:t>Ente Regionale di Assistenza Tecnica in Agricoltura</a:t>
            </a:r>
            <a:endParaRPr lang="it-IT" b="0" i="0" dirty="0">
              <a:solidFill>
                <a:srgbClr val="002060"/>
              </a:solidFill>
              <a:effectLst/>
              <a:latin typeface="Libre Franklin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b="1" dirty="0" smtClean="0">
                <a:solidFill>
                  <a:srgbClr val="002060"/>
                </a:solidFill>
                <a:latin typeface="Book Antiqua" panose="02040602050305030304" pitchFamily="18" charset="0"/>
              </a:rPr>
              <a:t>PARTNER DIRETTI</a:t>
            </a:r>
            <a:endParaRPr lang="it-IT" sz="5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08920"/>
            <a:ext cx="2952328" cy="133686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53136"/>
            <a:ext cx="408045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80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2400" cy="1176160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BARONE RICASOLI</a:t>
            </a:r>
            <a:endParaRPr lang="it-IT" sz="6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47664" y="2204864"/>
            <a:ext cx="6264696" cy="2520280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it-IT" sz="16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RICASOLI È LA PIÙ ANTICA AZIENDA VITIVINICOLA ITALIANA e</a:t>
            </a:r>
            <a:r>
              <a:rPr lang="it-IT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LA PIÙ GRANDE DEL CHIANTI CLASSICO: INTORNO AL CASTELLO DI BROLIO, DOVE NEL 1872 IL BARONE BETTINO RICASOLI INVENTÒ LA FORMULA DEL CHIANTI, 1.200 ETTARI TRA I COMUNI DI GAIOLE E DI CASTELNUOVO BERARDENGA. VALLI, COLLINE, BOSCHI DI QUERCE E CASTAGNI, 235 ETTARI A VIGNETO E 26 ETTARI COLTIVATI A OLIVI</a:t>
            </a:r>
            <a:endParaRPr lang="it-IT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7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2400" cy="1152128"/>
          </a:xfrm>
        </p:spPr>
        <p:txBody>
          <a:bodyPr>
            <a:normAutofit/>
          </a:bodyPr>
          <a:lstStyle/>
          <a:p>
            <a:pPr algn="ctr"/>
            <a:r>
              <a:rPr lang="it-IT" sz="6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NATECH</a:t>
            </a:r>
            <a:endParaRPr lang="it-IT" sz="6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412" y="2204864"/>
            <a:ext cx="6408712" cy="2736304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it-IT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NATECH È UNA START UP INNOVATIVA CHE PRODUCE ESCAPE PLUS, UN DISPOSITIVO CHE EMETTE UNA SERIE DI IMPULSI ALTAMENTE FASTIDIOSI PER CINGHIALI, CAPRIOLI E DAINI CON UN RANGE DI FREQUENZA NELLA BANDA ULTRASONICA IN GRADO DI RISPONDERE ALLE MODERNE ESIGENZE DELLA DIFESA DA UNGULATI NEL RISPETTO DELLE CARATTERISTICHE FISIOLOGICHE E COMPORTAMENTALI DEGLI ANIMALI.</a:t>
            </a:r>
          </a:p>
        </p:txBody>
      </p:sp>
    </p:spTree>
    <p:extLst>
      <p:ext uri="{BB962C8B-B14F-4D97-AF65-F5344CB8AC3E}">
        <p14:creationId xmlns:p14="http://schemas.microsoft.com/office/powerpoint/2010/main" val="2273075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7664" y="980728"/>
            <a:ext cx="61926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lvl="0" algn="ctr">
              <a:spcBef>
                <a:spcPct val="20000"/>
              </a:spcBef>
              <a:buClr>
                <a:srgbClr val="E7BC29"/>
              </a:buClr>
              <a:buSzPct val="95000"/>
            </a:pPr>
            <a:r>
              <a:rPr lang="it-IT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CNIT </a:t>
            </a:r>
            <a:endParaRPr lang="it-IT" sz="6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R="45720" lvl="0" algn="ctr">
              <a:spcBef>
                <a:spcPct val="20000"/>
              </a:spcBef>
              <a:buClr>
                <a:srgbClr val="E7BC29"/>
              </a:buClr>
              <a:buSzPct val="95000"/>
            </a:pPr>
            <a:r>
              <a:rPr lang="it-IT" sz="3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UdR</a:t>
            </a:r>
            <a:r>
              <a:rPr lang="it-IT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it-IT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DIP</a:t>
            </a:r>
            <a:r>
              <a:rPr lang="it-IT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. ING. INFORMAZIONE </a:t>
            </a:r>
            <a:r>
              <a:rPr lang="it-IT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UNIPISA</a:t>
            </a:r>
            <a:endParaRPr lang="it-IT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R="45720" lvl="0" algn="ctr">
              <a:spcBef>
                <a:spcPct val="20000"/>
              </a:spcBef>
              <a:buClr>
                <a:srgbClr val="E7BC29"/>
              </a:buClr>
              <a:buSzPct val="95000"/>
            </a:pPr>
            <a:endParaRPr lang="it-IT" sz="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R="45720" lvl="0" algn="just">
              <a:lnSpc>
                <a:spcPct val="150000"/>
              </a:lnSpc>
              <a:spcBef>
                <a:spcPct val="20000"/>
              </a:spcBef>
              <a:buClr>
                <a:srgbClr val="E7BC29"/>
              </a:buClr>
              <a:buSzPct val="95000"/>
            </a:pPr>
            <a:r>
              <a:rPr lang="it-IT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IL CONSORZIO NAZIONALE INTERUNIVERSITARIO PER LE TELECOMUNICAZIONI RAGGRUPPA 37 UNIVERSITÀ ITALIANE ATTIVE NELL’AREA GENERALE DELL’ICT CON AZIONE DI SUPPORTO NELLO SVOLGIMENTO DEI  COMPITI ISTITUZIONALI DI RICERCA E DI FORMAZIONE  ALLA RICERCA NEL SETTORE DELLE TELECOMUNICAZIONI E DELL’ ELETTROMAGNETISMO AD ESSE APPLICATO</a:t>
            </a:r>
          </a:p>
        </p:txBody>
      </p:sp>
    </p:spTree>
    <p:extLst>
      <p:ext uri="{BB962C8B-B14F-4D97-AF65-F5344CB8AC3E}">
        <p14:creationId xmlns:p14="http://schemas.microsoft.com/office/powerpoint/2010/main" val="3773654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63688" y="1052736"/>
            <a:ext cx="5652120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E.R.A.T.A. </a:t>
            </a:r>
            <a:endParaRPr lang="it-IT" sz="6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endParaRPr lang="it-IT" b="1" dirty="0" smtClean="0">
              <a:solidFill>
                <a:srgbClr val="800000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È UN ENTE PROMOSSO DALLE UNIONI PROVINCIALI AGRICOLTORI DELLA TOSCANA E DALLA LORO FEDERAZIONE REGIONALE (CONFAGRICOLTURA TOSCANA). </a:t>
            </a:r>
          </a:p>
          <a:p>
            <a:pPr algn="just">
              <a:lnSpc>
                <a:spcPct val="150000"/>
              </a:lnSpc>
            </a:pP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L’ENTE SI OCCUPA DI ASSISTENZA TECNICA E FORMAZIONE IN FAVORE DEGLI AGRICOLTORI</a:t>
            </a:r>
            <a:endParaRPr lang="it-IT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176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31640" y="1197620"/>
            <a:ext cx="68407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PARTNER INDIRETTI</a:t>
            </a:r>
            <a:endParaRPr 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just"/>
            <a:endParaRPr lang="it-IT" sz="1400" dirty="0" smtClean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just"/>
            <a:endParaRPr lang="it-IT" sz="14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just"/>
            <a:r>
              <a:rPr lang="it-IT" sz="1400" dirty="0">
                <a:solidFill>
                  <a:srgbClr val="002060"/>
                </a:solidFill>
                <a:latin typeface="Book Antiqua" panose="02040602050305030304" pitchFamily="18" charset="0"/>
              </a:rPr>
              <a:t/>
            </a:r>
            <a:br>
              <a:rPr lang="it-IT" sz="1400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CONSORZIO </a:t>
            </a:r>
            <a:r>
              <a:rPr lang="it-IT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DEL VINO </a:t>
            </a:r>
            <a: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CHIANTI </a:t>
            </a:r>
            <a:r>
              <a:rPr lang="it-IT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CLASSICO</a:t>
            </a:r>
          </a:p>
          <a:p>
            <a:pPr algn="just"/>
            <a: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UNIONE VITICOLTORI DI PANZANO IN </a:t>
            </a:r>
            <a:r>
              <a:rPr lang="it-IT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CHIANTI</a:t>
            </a:r>
          </a:p>
          <a:p>
            <a:pPr algn="just"/>
            <a: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UNIONE DEI COMUNI  MONTANI DEL </a:t>
            </a:r>
            <a:r>
              <a:rPr lang="it-IT" sz="20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CASENTINO</a:t>
            </a:r>
          </a:p>
          <a:p>
            <a:pPr algn="just"/>
            <a: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/>
            </a:r>
            <a:b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</a:br>
            <a:r>
              <a:rPr lang="it-IT" sz="20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PARCO NAZIONALE DELLE FORESTE CASENTINESI</a:t>
            </a:r>
            <a:endParaRPr lang="it-IT" sz="20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just">
              <a:lnSpc>
                <a:spcPct val="150000"/>
              </a:lnSpc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51163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305800" cy="1008112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ENTI DI RICERCA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41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7664" y="1700808"/>
            <a:ext cx="64087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6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CIRSeMAF</a:t>
            </a:r>
            <a:endParaRPr lang="it-IT" sz="6000" b="1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/>
            <a:endParaRPr lang="it-IT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IL </a:t>
            </a: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CENTRO INTERUNIVERSITARIO DI RICERCA SULLA SELVAGGINA E SUI MIGLIORAMENTI AMBIENTALI A FINI FAUNISTICI È STATO ISTITUITO NEL 1997 ATTRAVERSO UNA CONVENZIONE FRA LE UNIVERSITÀ DI FIRENZE – PAVIA - PISA TORINO – SIENA – PERUGIA - MILANO - SASSARI</a:t>
            </a:r>
          </a:p>
        </p:txBody>
      </p:sp>
    </p:spTree>
    <p:extLst>
      <p:ext uri="{BB962C8B-B14F-4D97-AF65-F5344CB8AC3E}">
        <p14:creationId xmlns:p14="http://schemas.microsoft.com/office/powerpoint/2010/main" val="2448359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592384"/>
            <a:ext cx="7851648" cy="90527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SITI DI SPERIMENTAZIONE 2017</a:t>
            </a:r>
            <a:endParaRPr 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33400" y="2276872"/>
            <a:ext cx="7854696" cy="4032448"/>
          </a:xfrm>
        </p:spPr>
        <p:txBody>
          <a:bodyPr>
            <a:normAutofit/>
          </a:bodyPr>
          <a:lstStyle/>
          <a:p>
            <a:pPr algn="ctr"/>
            <a:endParaRPr lang="it-IT" sz="41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it-IT" sz="4100" b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501115"/>
            <a:ext cx="1796323" cy="168086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210" y="2501198"/>
            <a:ext cx="187953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09" y="4846549"/>
            <a:ext cx="1527182" cy="88409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80" y="4826017"/>
            <a:ext cx="1446368" cy="88226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65" y="4809135"/>
            <a:ext cx="1520974" cy="87738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45" y="4813493"/>
            <a:ext cx="1455174" cy="8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5038" y="1334044"/>
            <a:ext cx="7543800" cy="2674620"/>
          </a:xfrm>
        </p:spPr>
        <p:txBody>
          <a:bodyPr>
            <a:normAutofit/>
          </a:bodyPr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b="1" dirty="0" smtClean="0"/>
              <a:t>ULTRAREP</a:t>
            </a:r>
            <a:br>
              <a:rPr lang="it-IT" b="1" dirty="0" smtClean="0"/>
            </a:br>
            <a:r>
              <a:rPr lang="it-IT" sz="2400" dirty="0"/>
              <a:t>Sistemi innovativi di difesa </a:t>
            </a:r>
            <a:r>
              <a:rPr lang="it-IT" sz="2400" dirty="0" err="1"/>
              <a:t>ULTRAsound</a:t>
            </a:r>
            <a:r>
              <a:rPr lang="it-IT" sz="2400" dirty="0"/>
              <a:t> </a:t>
            </a:r>
            <a:r>
              <a:rPr lang="it-IT" sz="2400" dirty="0" err="1"/>
              <a:t>Animal</a:t>
            </a:r>
            <a:r>
              <a:rPr lang="it-IT" sz="2400" dirty="0"/>
              <a:t> </a:t>
            </a:r>
            <a:r>
              <a:rPr lang="it-IT" sz="2400" dirty="0" err="1"/>
              <a:t>REPeller</a:t>
            </a:r>
            <a:r>
              <a:rPr lang="it-IT" sz="2400" dirty="0"/>
              <a:t> per prevenire i danni alle colture causati dagli ungulati selvatici</a:t>
            </a:r>
            <a:endParaRPr lang="it-IT" sz="495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41192" y="4523676"/>
            <a:ext cx="7543800" cy="1161077"/>
          </a:xfrm>
        </p:spPr>
        <p:txBody>
          <a:bodyPr>
            <a:normAutofit lnSpcReduction="10000"/>
          </a:bodyPr>
          <a:lstStyle/>
          <a:p>
            <a:r>
              <a:rPr lang="it-IT" sz="1350" b="1" dirty="0"/>
              <a:t>Progetto finanziato dalla Sottomisura 16.1 del PSR Regione Toscana 2014-2020 (Fondi FEASR)</a:t>
            </a:r>
          </a:p>
          <a:p>
            <a:endParaRPr lang="it-IT" sz="1350" dirty="0"/>
          </a:p>
          <a:p>
            <a:r>
              <a:rPr lang="it-IT" sz="1600" i="1" dirty="0" smtClean="0"/>
              <a:t>Firenze, 30 Ottobre 2017</a:t>
            </a:r>
          </a:p>
          <a:p>
            <a:r>
              <a:rPr lang="it-IT" sz="1600" i="1" dirty="0" smtClean="0"/>
              <a:t>Accademia dei Georgofili </a:t>
            </a:r>
          </a:p>
          <a:p>
            <a:endParaRPr lang="it-IT" sz="135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" t="2919" r="685" b="2732"/>
          <a:stretch/>
        </p:blipFill>
        <p:spPr>
          <a:xfrm>
            <a:off x="611560" y="1031372"/>
            <a:ext cx="4533901" cy="12096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186" y1="43836" x2="29186" y2="43836"/>
                        <a14:foregroundMark x1="39524" y1="37443" x2="39524" y2="37443"/>
                        <a14:foregroundMark x1="47210" y1="26027" x2="47210" y2="26027"/>
                        <a14:foregroundMark x1="53522" y1="26027" x2="53522" y2="26027"/>
                        <a14:foregroundMark x1="62946" y1="26027" x2="62946" y2="26027"/>
                        <a14:foregroundMark x1="72370" y1="23744" x2="72370" y2="23744"/>
                        <a14:foregroundMark x1="82708" y1="19178" x2="82708" y2="19178"/>
                        <a14:foregroundMark x1="91674" y1="19178" x2="91674" y2="19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556792"/>
            <a:ext cx="1589251" cy="3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3568" y="980728"/>
            <a:ext cx="77768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AMBITI DI APPLICAZIONE NEI G.O.</a:t>
            </a:r>
            <a:endParaRPr lang="it-IT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it-IT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it-IT" sz="2800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it-IT" sz="2800" b="1" dirty="0" smtClean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it-IT" sz="2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it-IT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ALTA MONTAGNA (CASENTINO</a:t>
            </a:r>
            <a:r>
              <a:rPr lang="it-IT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</a:t>
            </a:r>
          </a:p>
          <a:p>
            <a:pPr algn="ctr"/>
            <a:endParaRPr lang="it-IT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COLLINA (CHIANTI) </a:t>
            </a:r>
          </a:p>
          <a:p>
            <a:pPr algn="ctr"/>
            <a:endParaRPr lang="it-IT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it-IT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PIANURA </a:t>
            </a:r>
            <a:r>
              <a:rPr lang="it-IT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(VAL DI CORNIA) </a:t>
            </a:r>
            <a:endParaRPr lang="it-IT" sz="2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it-IT" sz="1200" b="1" dirty="0">
                <a:solidFill>
                  <a:srgbClr val="503B00"/>
                </a:solidFill>
                <a:latin typeface="Book Antiqua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19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24744"/>
            <a:ext cx="54006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1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47664" y="1052736"/>
            <a:ext cx="5760640" cy="3700462"/>
            <a:chOff x="1166" y="-5558"/>
            <a:chExt cx="5160" cy="5827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" y="-3154"/>
              <a:ext cx="941" cy="1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" y="-3110"/>
              <a:ext cx="206" cy="1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3" y="-1205"/>
              <a:ext cx="293" cy="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" y="-4474"/>
              <a:ext cx="1411" cy="3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" y="-662"/>
              <a:ext cx="341" cy="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" y="-5376"/>
              <a:ext cx="1752" cy="5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" y="-240"/>
              <a:ext cx="341" cy="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" y="-5558"/>
              <a:ext cx="2184" cy="5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ttangolo 10"/>
          <p:cNvSpPr/>
          <p:nvPr/>
        </p:nvSpPr>
        <p:spPr>
          <a:xfrm>
            <a:off x="1187624" y="5517232"/>
            <a:ext cx="6912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it-IT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MAGGIOR EFFETTO REGISTRATO ENTRO 40 M</a:t>
            </a:r>
            <a:r>
              <a:rPr lang="it-IT" altLang="it-IT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</a:p>
          <a:p>
            <a:pPr algn="ctr"/>
            <a:r>
              <a:rPr lang="it-IT" altLang="it-IT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25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369856"/>
              </p:ext>
            </p:extLst>
          </p:nvPr>
        </p:nvGraphicFramePr>
        <p:xfrm>
          <a:off x="1691680" y="1268760"/>
          <a:ext cx="5544616" cy="4248473"/>
        </p:xfrm>
        <a:graphic>
          <a:graphicData uri="http://schemas.openxmlformats.org/drawingml/2006/table">
            <a:tbl>
              <a:tblPr/>
              <a:tblGrid>
                <a:gridCol w="772951">
                  <a:extLst>
                    <a:ext uri="{9D8B030D-6E8A-4147-A177-3AD203B41FA5}">
                      <a16:colId xmlns:a16="http://schemas.microsoft.com/office/drawing/2014/main" val="3462962799"/>
                    </a:ext>
                  </a:extLst>
                </a:gridCol>
                <a:gridCol w="4771665">
                  <a:extLst>
                    <a:ext uri="{9D8B030D-6E8A-4147-A177-3AD203B41FA5}">
                      <a16:colId xmlns:a16="http://schemas.microsoft.com/office/drawing/2014/main" val="3701776744"/>
                    </a:ext>
                  </a:extLst>
                </a:gridCol>
              </a:tblGrid>
              <a:tr h="47859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 DAINI FUGGONO CORRENDO VELOCI PER DECINE DI METRI SENZA VOLTARSI VERSO IL DISPOSITIVO . I CINGHIALI SI ALLONTANANO POI  SI FERMANO RIVOLTI VERSO IL DISPOSITIVO E NUOVAMENTE SI ALLONTANANO.</a:t>
                      </a:r>
                    </a:p>
                  </a:txBody>
                  <a:tcPr marL="44280" marR="44280" marT="0" marB="0" anchor="b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359622"/>
                  </a:ext>
                </a:extLst>
              </a:tr>
              <a:tr h="367909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994408"/>
                  </a:ext>
                </a:extLst>
              </a:tr>
              <a:tr h="47859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 DAINI SMETTONO DI MANGIARE, SI GIRANO VERSO IL DISPOSITIVO E SI ALLONTANANO DECISI. I CINGHIALI SI ALLONTANANO POI  SI FERMANO RIVOLTI VERSO IL DISPOSITIVO E NUOVAMENTE SI ALLONTANANO.</a:t>
                      </a:r>
                    </a:p>
                  </a:txBody>
                  <a:tcPr marL="44280" marR="44280" marT="0" marB="0" anchor="b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48976"/>
                  </a:ext>
                </a:extLst>
              </a:tr>
              <a:tr h="367909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082365"/>
                  </a:ext>
                </a:extLst>
              </a:tr>
              <a:tr h="47859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 DAINI SMETTONO DI MANGIARE, SI GIRANO VERSO IL DISPOSITIVO E SI ALLONTANANO LENTAMENTE (I CINGHIALI GIRANO LA TESTA PONENDOLA PERPENDICOLARMENTE ALLA DIREZIONE DEL SUONO ED AGITANO LA CODA PRIMA DI ALLONTANARSI LENTAMENTE)</a:t>
                      </a:r>
                    </a:p>
                  </a:txBody>
                  <a:tcPr marL="44280" marR="44280" marT="0" marB="0" anchor="b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251477"/>
                  </a:ext>
                </a:extLst>
              </a:tr>
              <a:tr h="367909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162757"/>
                  </a:ext>
                </a:extLst>
              </a:tr>
              <a:tr h="47859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 DAINI SMETTONO DI MANGIARE, SI GIRANO VERSO IL DISPOSITIVO E SI ALLONTANANO MOLTO LENTAMENTE. I CINGHIALI GIRANO LA TESTA PONENDOLA PERPENDICOLARMENTE ALLA DIREZIONE DEL SUONO IN ALLERTA. </a:t>
                      </a:r>
                    </a:p>
                  </a:txBody>
                  <a:tcPr marL="44280" marR="44280" marT="0" marB="0" anchor="b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48991"/>
                  </a:ext>
                </a:extLst>
              </a:tr>
              <a:tr h="367909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84046"/>
                  </a:ext>
                </a:extLst>
              </a:tr>
              <a:tr h="319063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GLI ANIMALI SMETTONO DI MANGIARE SI GIRANO VERSO IL DISPOSITIVO POI RICOMINCIANO TRANQUILLI A MANGIARE</a:t>
                      </a:r>
                    </a:p>
                  </a:txBody>
                  <a:tcPr marL="44280" marR="44280" marT="0" marB="0" anchor="ctr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26894"/>
                  </a:ext>
                </a:extLst>
              </a:tr>
              <a:tr h="367909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7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 Unicode MS" charset="0"/>
                      </a:endParaRPr>
                    </a:p>
                  </a:txBody>
                  <a:tcPr marL="44280" marR="44280" marT="142991" marB="0" anchor="b" horzOverflow="overflow">
                    <a:lnL>
                      <a:noFill/>
                    </a:lnL>
                    <a:lnR>
                      <a:noFill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88766"/>
                  </a:ext>
                </a:extLst>
              </a:tr>
              <a:tr h="175485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NESSUNA RISPOSTA</a:t>
                      </a:r>
                    </a:p>
                  </a:txBody>
                  <a:tcPr marL="44280" marR="44280" marT="0" marB="0" anchor="b" horzOverflow="overflow">
                    <a:lnL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208608"/>
                  </a:ext>
                </a:extLst>
              </a:tr>
            </a:tbl>
          </a:graphicData>
        </a:graphic>
      </p:graphicFrame>
      <p:graphicFrame>
        <p:nvGraphicFramePr>
          <p:cNvPr id="15423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74016"/>
              </p:ext>
            </p:extLst>
          </p:nvPr>
        </p:nvGraphicFramePr>
        <p:xfrm>
          <a:off x="2987824" y="6093296"/>
          <a:ext cx="3312368" cy="335280"/>
        </p:xfrm>
        <a:graphic>
          <a:graphicData uri="http://schemas.openxmlformats.org/drawingml/2006/table">
            <a:tbl>
              <a:tblPr/>
              <a:tblGrid>
                <a:gridCol w="463526">
                  <a:extLst>
                    <a:ext uri="{9D8B030D-6E8A-4147-A177-3AD203B41FA5}">
                      <a16:colId xmlns:a16="http://schemas.microsoft.com/office/drawing/2014/main" val="1163312559"/>
                    </a:ext>
                  </a:extLst>
                </a:gridCol>
                <a:gridCol w="463525">
                  <a:extLst>
                    <a:ext uri="{9D8B030D-6E8A-4147-A177-3AD203B41FA5}">
                      <a16:colId xmlns:a16="http://schemas.microsoft.com/office/drawing/2014/main" val="610957601"/>
                    </a:ext>
                  </a:extLst>
                </a:gridCol>
                <a:gridCol w="529743">
                  <a:extLst>
                    <a:ext uri="{9D8B030D-6E8A-4147-A177-3AD203B41FA5}">
                      <a16:colId xmlns:a16="http://schemas.microsoft.com/office/drawing/2014/main" val="2448824061"/>
                    </a:ext>
                  </a:extLst>
                </a:gridCol>
                <a:gridCol w="464997">
                  <a:extLst>
                    <a:ext uri="{9D8B030D-6E8A-4147-A177-3AD203B41FA5}">
                      <a16:colId xmlns:a16="http://schemas.microsoft.com/office/drawing/2014/main" val="4202511798"/>
                    </a:ext>
                  </a:extLst>
                </a:gridCol>
                <a:gridCol w="662179">
                  <a:extLst>
                    <a:ext uri="{9D8B030D-6E8A-4147-A177-3AD203B41FA5}">
                      <a16:colId xmlns:a16="http://schemas.microsoft.com/office/drawing/2014/main" val="2483139447"/>
                    </a:ext>
                  </a:extLst>
                </a:gridCol>
                <a:gridCol w="728398">
                  <a:extLst>
                    <a:ext uri="{9D8B030D-6E8A-4147-A177-3AD203B41FA5}">
                      <a16:colId xmlns:a16="http://schemas.microsoft.com/office/drawing/2014/main" val="2256795289"/>
                    </a:ext>
                  </a:extLst>
                </a:gridCol>
              </a:tblGrid>
              <a:tr h="133639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162476"/>
                  </a:ext>
                </a:extLst>
              </a:tr>
              <a:tr h="154393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0-20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20-40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40-60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60-80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80-100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5pPr>
                      <a:lvl6pPr marL="25146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6pPr>
                      <a:lvl7pPr marL="29718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7pPr>
                      <a:lvl8pPr marL="34290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8pPr>
                      <a:lvl9pPr marL="3886200" indent="-228600" defTabSz="449263" fontAlgn="base" hangingPunct="0"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 Unicode MS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 100-120</a:t>
                      </a:r>
                    </a:p>
                  </a:txBody>
                  <a:tcPr marL="44280" marR="442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19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645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"/>
          <p:cNvGrpSpPr>
            <a:grpSpLocks/>
          </p:cNvGrpSpPr>
          <p:nvPr/>
        </p:nvGrpSpPr>
        <p:grpSpPr bwMode="auto">
          <a:xfrm>
            <a:off x="971600" y="1988840"/>
            <a:ext cx="4829175" cy="3816424"/>
            <a:chOff x="495" y="529"/>
            <a:chExt cx="3042" cy="2421"/>
          </a:xfrm>
        </p:grpSpPr>
        <p:sp>
          <p:nvSpPr>
            <p:cNvPr id="16386" name="Line 2"/>
            <p:cNvSpPr>
              <a:spLocks noChangeShapeType="1"/>
            </p:cNvSpPr>
            <p:nvPr/>
          </p:nvSpPr>
          <p:spPr bwMode="auto">
            <a:xfrm>
              <a:off x="2912" y="893"/>
              <a:ext cx="0" cy="1640"/>
            </a:xfrm>
            <a:prstGeom prst="line">
              <a:avLst/>
            </a:prstGeom>
            <a:noFill/>
            <a:ln w="9360" cap="flat">
              <a:solidFill>
                <a:srgbClr val="4A7EB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6387" name="Group 3"/>
            <p:cNvGrpSpPr>
              <a:grpSpLocks/>
            </p:cNvGrpSpPr>
            <p:nvPr/>
          </p:nvGrpSpPr>
          <p:grpSpPr bwMode="auto">
            <a:xfrm>
              <a:off x="495" y="529"/>
              <a:ext cx="3042" cy="2421"/>
              <a:chOff x="495" y="529"/>
              <a:chExt cx="3042" cy="2421"/>
            </a:xfrm>
          </p:grpSpPr>
          <p:sp>
            <p:nvSpPr>
              <p:cNvPr id="16388" name="AutoShape 4"/>
              <p:cNvSpPr>
                <a:spLocks noChangeArrowheads="1"/>
              </p:cNvSpPr>
              <p:nvPr/>
            </p:nvSpPr>
            <p:spPr bwMode="auto">
              <a:xfrm>
                <a:off x="2284" y="877"/>
                <a:ext cx="1253" cy="1687"/>
              </a:xfrm>
              <a:prstGeom prst="triangle">
                <a:avLst>
                  <a:gd name="adj" fmla="val 50000"/>
                </a:avLst>
              </a:prstGeom>
              <a:noFill/>
              <a:ln w="25560" cap="flat">
                <a:solidFill>
                  <a:srgbClr val="3A5F8B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6390" name="Rectangle 6"/>
              <p:cNvSpPr>
                <a:spLocks noChangeArrowheads="1"/>
              </p:cNvSpPr>
              <p:nvPr/>
            </p:nvSpPr>
            <p:spPr bwMode="auto">
              <a:xfrm flipH="1">
                <a:off x="2816" y="1126"/>
                <a:ext cx="27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/>
                  <a:t>c</a:t>
                </a:r>
              </a:p>
            </p:txBody>
          </p:sp>
          <p:sp>
            <p:nvSpPr>
              <p:cNvPr id="16391" name="Rectangle 7"/>
              <p:cNvSpPr>
                <a:spLocks noChangeArrowheads="1"/>
              </p:cNvSpPr>
              <p:nvPr/>
            </p:nvSpPr>
            <p:spPr bwMode="auto">
              <a:xfrm>
                <a:off x="2139" y="2671"/>
                <a:ext cx="141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/>
                  <a:t>b</a:t>
                </a:r>
              </a:p>
            </p:txBody>
          </p:sp>
          <p:sp>
            <p:nvSpPr>
              <p:cNvPr id="16394" name="Rectangle 10"/>
              <p:cNvSpPr>
                <a:spLocks noChangeArrowheads="1"/>
              </p:cNvSpPr>
              <p:nvPr/>
            </p:nvSpPr>
            <p:spPr bwMode="auto">
              <a:xfrm>
                <a:off x="2816" y="2721"/>
                <a:ext cx="92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/>
                  <a:t>a</a:t>
                </a:r>
              </a:p>
            </p:txBody>
          </p:sp>
          <p:sp>
            <p:nvSpPr>
              <p:cNvPr id="16396" name="Rectangle 12"/>
              <p:cNvSpPr>
                <a:spLocks noChangeArrowheads="1"/>
              </p:cNvSpPr>
              <p:nvPr/>
            </p:nvSpPr>
            <p:spPr bwMode="auto">
              <a:xfrm>
                <a:off x="495" y="529"/>
                <a:ext cx="1737" cy="1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 Unicode MS" charset="0"/>
                  </a:defRPr>
                </a:lvl9pPr>
              </a:lstStyle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 dirty="0" err="1" smtClean="0"/>
                  <a:t>ca</a:t>
                </a:r>
                <a:r>
                  <a:rPr lang="it-IT" altLang="it-IT" dirty="0" smtClean="0"/>
                  <a:t> = 40 </a:t>
                </a:r>
                <a:r>
                  <a:rPr lang="it-IT" altLang="it-IT" dirty="0"/>
                  <a:t>mt</a:t>
                </a:r>
              </a:p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 dirty="0" smtClean="0"/>
                  <a:t>  c = </a:t>
                </a:r>
                <a:r>
                  <a:rPr lang="it-IT" altLang="it-IT" dirty="0"/>
                  <a:t>45</a:t>
                </a:r>
                <a:r>
                  <a:rPr lang="it-IT" altLang="it-IT" dirty="0" smtClean="0"/>
                  <a:t>°  </a:t>
                </a:r>
                <a:endParaRPr lang="it-IT" altLang="it-IT" dirty="0"/>
              </a:p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 dirty="0" err="1"/>
                  <a:t>b</a:t>
                </a:r>
                <a:r>
                  <a:rPr lang="it-IT" altLang="it-IT" dirty="0" err="1" smtClean="0"/>
                  <a:t>c</a:t>
                </a:r>
                <a:r>
                  <a:rPr lang="it-IT" altLang="it-IT" dirty="0" smtClean="0"/>
                  <a:t> = ab/cos </a:t>
                </a:r>
                <a:r>
                  <a:rPr lang="it-IT" altLang="it-IT" dirty="0"/>
                  <a:t>c</a:t>
                </a:r>
              </a:p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 dirty="0" err="1"/>
                  <a:t>b</a:t>
                </a:r>
                <a:r>
                  <a:rPr lang="it-IT" altLang="it-IT" dirty="0" err="1" smtClean="0"/>
                  <a:t>c</a:t>
                </a:r>
                <a:r>
                  <a:rPr lang="it-IT" altLang="it-IT" dirty="0" smtClean="0"/>
                  <a:t> = </a:t>
                </a:r>
                <a:r>
                  <a:rPr lang="it-IT" altLang="it-IT" dirty="0"/>
                  <a:t>56,57 mt</a:t>
                </a:r>
              </a:p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 b="1" dirty="0"/>
                  <a:t>ab= 40 </a:t>
                </a:r>
                <a:r>
                  <a:rPr lang="it-IT" altLang="it-IT" b="1" dirty="0" smtClean="0"/>
                  <a:t>mt</a:t>
                </a:r>
              </a:p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endParaRPr lang="it-IT" altLang="it-IT" b="1" dirty="0"/>
              </a:p>
              <a:p>
                <a:pPr>
                  <a:lnSpc>
                    <a:spcPct val="100000"/>
                  </a:lnSpc>
                  <a:buClrTx/>
                  <a:buFontTx/>
                  <a:buNone/>
                </a:pPr>
                <a:r>
                  <a:rPr lang="it-IT" altLang="it-IT" sz="2800" b="1" dirty="0" smtClean="0">
                    <a:solidFill>
                      <a:srgbClr val="990000"/>
                    </a:solidFill>
                  </a:rPr>
                  <a:t>AREA 1600 MQ</a:t>
                </a:r>
                <a:endParaRPr lang="it-IT" altLang="it-IT" sz="2800" b="1" dirty="0">
                  <a:solidFill>
                    <a:srgbClr val="990000"/>
                  </a:solidFill>
                </a:endParaRPr>
              </a:p>
            </p:txBody>
          </p:sp>
        </p:grpSp>
      </p:grpSp>
      <p:pic>
        <p:nvPicPr>
          <p:cNvPr id="14" name="Immagine 13" descr="Original file ‎ (SVG file, nominally 500 × 500 pixels, file size: 1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9090" y="1383730"/>
            <a:ext cx="1078995" cy="107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4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Original file ‎ (SVG file, nominally 500 × 500 pixels, file size: 1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63888" y="1946366"/>
            <a:ext cx="1078995" cy="1078995"/>
          </a:xfrm>
          <a:prstGeom prst="rect">
            <a:avLst/>
          </a:prstGeom>
        </p:spPr>
      </p:pic>
      <p:pic>
        <p:nvPicPr>
          <p:cNvPr id="3" name="Immagine 2" descr="Original file ‎ (SVG file, nominally 500 × 500 pixels, file size: 1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946366"/>
            <a:ext cx="1078995" cy="1078995"/>
          </a:xfrm>
          <a:prstGeom prst="rect">
            <a:avLst/>
          </a:prstGeom>
        </p:spPr>
      </p:pic>
      <p:pic>
        <p:nvPicPr>
          <p:cNvPr id="4" name="Immagine 3" descr="Evento “rollover” válido en “IE” y “Firefox”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9912" y="3023294"/>
            <a:ext cx="6408710" cy="865225"/>
          </a:xfrm>
          <a:prstGeom prst="rect">
            <a:avLst/>
          </a:prstGeom>
        </p:spPr>
      </p:pic>
      <p:pic>
        <p:nvPicPr>
          <p:cNvPr id="5" name="Immagine 4" descr="Evento “rollover” válido en “IE” y “Firefox”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3023297"/>
            <a:ext cx="6480720" cy="865222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39552" y="4077072"/>
            <a:ext cx="8305800" cy="1368152"/>
          </a:xfrm>
        </p:spPr>
        <p:txBody>
          <a:bodyPr>
            <a:normAutofit/>
          </a:bodyPr>
          <a:lstStyle/>
          <a:p>
            <a:r>
              <a:rPr lang="it-IT" dirty="0" smtClean="0"/>
              <a:t>           </a:t>
            </a:r>
            <a:r>
              <a:rPr lang="it-IT" dirty="0" smtClean="0"/>
              <a:t>               </a:t>
            </a:r>
            <a:r>
              <a:rPr lang="it-IT" dirty="0" smtClean="0">
                <a:solidFill>
                  <a:srgbClr val="990000"/>
                </a:solidFill>
              </a:rPr>
              <a:t>40 </a:t>
            </a:r>
            <a:r>
              <a:rPr lang="it-IT" dirty="0" smtClean="0">
                <a:solidFill>
                  <a:srgbClr val="990000"/>
                </a:solidFill>
              </a:rPr>
              <a:t>M	 </a:t>
            </a:r>
            <a:r>
              <a:rPr lang="it-IT" dirty="0" smtClean="0">
                <a:solidFill>
                  <a:srgbClr val="990000"/>
                </a:solidFill>
              </a:rPr>
              <a:t>    +</a:t>
            </a:r>
            <a:r>
              <a:rPr lang="it-IT" dirty="0" smtClean="0">
                <a:solidFill>
                  <a:srgbClr val="990000"/>
                </a:solidFill>
              </a:rPr>
              <a:t>	  </a:t>
            </a:r>
            <a:r>
              <a:rPr lang="it-IT" dirty="0" smtClean="0">
                <a:solidFill>
                  <a:srgbClr val="990000"/>
                </a:solidFill>
              </a:rPr>
              <a:t>   40 </a:t>
            </a:r>
            <a:r>
              <a:rPr lang="it-IT" dirty="0" smtClean="0">
                <a:solidFill>
                  <a:srgbClr val="990000"/>
                </a:solidFill>
              </a:rPr>
              <a:t>M</a:t>
            </a:r>
            <a:br>
              <a:rPr lang="it-IT" dirty="0" smtClean="0">
                <a:solidFill>
                  <a:srgbClr val="990000"/>
                </a:solidFill>
              </a:rPr>
            </a:br>
            <a:r>
              <a:rPr lang="it-IT" dirty="0" smtClean="0">
                <a:solidFill>
                  <a:srgbClr val="990000"/>
                </a:solidFill>
              </a:rPr>
              <a:t>		 </a:t>
            </a:r>
            <a:r>
              <a:rPr lang="it-IT" dirty="0" smtClean="0">
                <a:solidFill>
                  <a:srgbClr val="990000"/>
                </a:solidFill>
              </a:rPr>
              <a:t>        </a:t>
            </a:r>
            <a:r>
              <a:rPr lang="it-IT" dirty="0">
                <a:solidFill>
                  <a:srgbClr val="990000"/>
                </a:solidFill>
              </a:rPr>
              <a:t> </a:t>
            </a:r>
            <a:r>
              <a:rPr lang="it-IT" dirty="0" smtClean="0">
                <a:solidFill>
                  <a:srgbClr val="990000"/>
                </a:solidFill>
              </a:rPr>
              <a:t>     </a:t>
            </a:r>
            <a:r>
              <a:rPr lang="it-IT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FRONTE </a:t>
            </a:r>
            <a:r>
              <a:rPr lang="it-IT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ML</a:t>
            </a:r>
            <a:endParaRPr lang="it-IT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6856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96752"/>
            <a:ext cx="7632848" cy="53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641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</TotalTime>
  <Words>429</Words>
  <Application>Microsoft Office PowerPoint</Application>
  <PresentationFormat>Presentazione su schermo (4:3)</PresentationFormat>
  <Paragraphs>89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Arial</vt:lpstr>
      <vt:lpstr>Arial Unicode MS</vt:lpstr>
      <vt:lpstr>Book Antiqua</vt:lpstr>
      <vt:lpstr>Calibri</vt:lpstr>
      <vt:lpstr>Calibri Light</vt:lpstr>
      <vt:lpstr>Libre Franklin</vt:lpstr>
      <vt:lpstr>Times New Roman</vt:lpstr>
      <vt:lpstr>Tema di Office</vt:lpstr>
      <vt:lpstr>Via Algero Rosi  46/48 -  53100 Siena</vt:lpstr>
      <vt:lpstr> ULTRAREP Sistemi innovativi di difesa ULTRAsound Animal REPeller per prevenire i danni alle colture causati dagli ungulati selvatici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                  40 M      +      40 M                  FRONTE 80 ML</vt:lpstr>
      <vt:lpstr>Presentazione standard di PowerPoint</vt:lpstr>
      <vt:lpstr>Presentazione standard di PowerPoint</vt:lpstr>
      <vt:lpstr>PARTNER DIRETTI</vt:lpstr>
      <vt:lpstr>BARONE RICASOLI</vt:lpstr>
      <vt:lpstr>NATECH</vt:lpstr>
      <vt:lpstr>Presentazione standard di PowerPoint</vt:lpstr>
      <vt:lpstr>Presentazione standard di PowerPoint</vt:lpstr>
      <vt:lpstr>Presentazione standard di PowerPoint</vt:lpstr>
      <vt:lpstr>ENTI DI RICERCA</vt:lpstr>
      <vt:lpstr>Presentazione standard di PowerPoint</vt:lpstr>
      <vt:lpstr>SITI DI SPERIMENTAZIONE 2017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Natech - Escape Top</dc:title>
  <dc:creator>Fabio</dc:creator>
  <cp:lastModifiedBy>Fabio Vignoli</cp:lastModifiedBy>
  <cp:revision>228</cp:revision>
  <dcterms:created xsi:type="dcterms:W3CDTF">2015-02-13T19:59:00Z</dcterms:created>
  <dcterms:modified xsi:type="dcterms:W3CDTF">2017-10-30T05:53:01Z</dcterms:modified>
</cp:coreProperties>
</file>